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415" r:id="rId2"/>
    <p:sldId id="414" r:id="rId3"/>
    <p:sldId id="410" r:id="rId4"/>
    <p:sldId id="430" r:id="rId5"/>
    <p:sldId id="412" r:id="rId6"/>
    <p:sldId id="362" r:id="rId7"/>
    <p:sldId id="413" r:id="rId8"/>
    <p:sldId id="431" r:id="rId9"/>
    <p:sldId id="439" r:id="rId10"/>
    <p:sldId id="448" r:id="rId11"/>
    <p:sldId id="379" r:id="rId12"/>
    <p:sldId id="452" r:id="rId13"/>
    <p:sldId id="453" r:id="rId14"/>
    <p:sldId id="454" r:id="rId15"/>
    <p:sldId id="456" r:id="rId16"/>
    <p:sldId id="423" r:id="rId17"/>
    <p:sldId id="425" r:id="rId18"/>
    <p:sldId id="457" r:id="rId19"/>
    <p:sldId id="428" r:id="rId20"/>
    <p:sldId id="429" r:id="rId21"/>
    <p:sldId id="433" r:id="rId22"/>
    <p:sldId id="458" r:id="rId23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FFFFFF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9191FF"/>
    <a:srgbClr val="7979FF"/>
    <a:srgbClr val="00FFFF"/>
    <a:srgbClr val="AFF0FF"/>
    <a:srgbClr val="57DF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5" d="100"/>
          <a:sy n="55" d="100"/>
        </p:scale>
        <p:origin x="80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2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3" Type="http://schemas.openxmlformats.org/officeDocument/2006/relationships/slide" Target="slides/slide10.xml"/><Relationship Id="rId7" Type="http://schemas.openxmlformats.org/officeDocument/2006/relationships/slide" Target="slides/slide18.xml"/><Relationship Id="rId2" Type="http://schemas.openxmlformats.org/officeDocument/2006/relationships/slide" Target="slides/slide9.xml"/><Relationship Id="rId1" Type="http://schemas.openxmlformats.org/officeDocument/2006/relationships/slide" Target="slides/slide8.xml"/><Relationship Id="rId6" Type="http://schemas.openxmlformats.org/officeDocument/2006/relationships/slide" Target="slides/slide17.xml"/><Relationship Id="rId11" Type="http://schemas.openxmlformats.org/officeDocument/2006/relationships/slide" Target="slides/slide22.xml"/><Relationship Id="rId5" Type="http://schemas.openxmlformats.org/officeDocument/2006/relationships/slide" Target="slides/slide16.xml"/><Relationship Id="rId10" Type="http://schemas.openxmlformats.org/officeDocument/2006/relationships/slide" Target="slides/slide21.xml"/><Relationship Id="rId4" Type="http://schemas.openxmlformats.org/officeDocument/2006/relationships/slide" Target="slides/slide15.xml"/><Relationship Id="rId9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47138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E69D1A89-BE81-4EAB-99E8-FEA7A58C2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511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24363"/>
            <a:ext cx="5029200" cy="419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47138"/>
            <a:ext cx="2971800" cy="466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02C696DA-FB7F-4696-933E-7CD10AD25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090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fld id="{410BB53F-303E-4D2F-A6C6-3C851BEAD962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88422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fld id="{1B161D50-4F15-4121-847C-20F3E7CB0039}" type="slidenum">
              <a:rPr lang="en-US" altLang="en-US" sz="1200"/>
              <a:pPr/>
              <a:t>13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56429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878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7689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725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154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812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3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127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235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14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407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79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733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96DA-FB7F-4696-933E-7CD10AD25FB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  <a:ln>
            <a:noFill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ln>
            <a:noFill/>
          </a:ln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E33B3262-2A6A-4B3D-83AA-7BE25018E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1149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E04F0-65EA-406E-BB60-7A1D37C61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152858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0B83E1-7E6D-49CD-A374-D3405B925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536513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FC978-3697-42F0-905D-DA7B7E6EA8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7987734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CE3A5-2D7B-4B10-921F-9ABA93159C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813097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5F12C-0C49-4DE7-96A6-A78088AB89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17894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50C8C-11AB-4EBD-932E-22C91C44BA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049080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918D1-BBE4-4638-ADBD-E2A804A2CA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32711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49CAB-258F-40A5-BAAD-A9C5D1294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321791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5F5EA9-55DC-4E41-8CD7-AD225334D8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75548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F0A2E2-942A-4728-9ECD-3E7A028069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368729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191FF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8F629941-FA68-4357-8E54-4B6FD5B59F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8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>
    <p:pul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75000"/>
        <a:buFont typeface="Monotype Sorts" pitchFamily="2" charset="2"/>
        <a:buChar char="n"/>
        <a:defRPr kumimoji="1"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Font typeface="Wingdings" panose="05000000000000000000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60000"/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30000"/>
        <a:buFont typeface="Wingdings" panose="05000000000000000000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30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30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30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FFFF"/>
        </a:buClr>
        <a:buSzPct val="30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3048000" y="457200"/>
            <a:ext cx="5943600" cy="4340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sz="2400"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>
              <a:defRPr/>
            </a:pP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altLang="en-US" sz="4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Community Needs Assessment</a:t>
            </a:r>
          </a:p>
          <a:p>
            <a:pPr algn="ctr"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Summary of Key Findings and Recommendations</a:t>
            </a:r>
          </a:p>
          <a:p>
            <a:pPr algn="ctr">
              <a:defRPr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0" y="1593850"/>
            <a:ext cx="4800600" cy="152400"/>
          </a:xfrm>
          <a:prstGeom prst="rect">
            <a:avLst/>
          </a:prstGeom>
          <a:solidFill>
            <a:srgbClr val="003366">
              <a:alpha val="5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838200" y="504825"/>
            <a:ext cx="7848600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Cable Franchise/License Renewal</a:t>
            </a:r>
          </a:p>
        </p:txBody>
      </p:sp>
      <p:pic>
        <p:nvPicPr>
          <p:cNvPr id="512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8" y="1947863"/>
            <a:ext cx="2154237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20"/>
          <a:stretch>
            <a:fillRect/>
          </a:stretch>
        </p:blipFill>
        <p:spPr bwMode="auto">
          <a:xfrm>
            <a:off x="4038600" y="3810000"/>
            <a:ext cx="3962400" cy="2543175"/>
          </a:xfrm>
          <a:prstGeom prst="rect">
            <a:avLst/>
          </a:prstGeom>
          <a:solidFill>
            <a:schemeClr val="bg1"/>
          </a:solidFill>
          <a:ln w="1587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799" y="2209800"/>
            <a:ext cx="8639695" cy="4419600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5000"/>
              <a:defRPr/>
            </a:pPr>
            <a:r>
              <a:rPr lang="en-US" sz="2400" b="1" u="sng" dirty="0">
                <a:latin typeface="Arial" charset="0"/>
                <a:cs typeface="Times New Roman" pitchFamily="18" charset="0"/>
              </a:rPr>
              <a:t>All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 respondents were asked to indicate their interest in several types of local programs and services.  Here are the ones that were of most interest:</a:t>
            </a:r>
          </a:p>
          <a:p>
            <a:pPr marL="684213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Carlisle news and information (54%)</a:t>
            </a:r>
          </a:p>
          <a:p>
            <a:pPr marL="684213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Government/public agency meetings (50.5%)</a:t>
            </a:r>
          </a:p>
          <a:p>
            <a:pPr marL="684213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Community bulletin board (50%) </a:t>
            </a:r>
          </a:p>
          <a:p>
            <a:pPr marL="684213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Live coverage of local events (46%)</a:t>
            </a:r>
          </a:p>
          <a:p>
            <a:pPr marL="684213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Informational programs about services &amp; activities of Carlisle organizations and clubs (45%)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752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Key PEG Access Findings of </a:t>
            </a:r>
          </a:p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Needs Assessment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Online Survey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5122"/>
          <p:cNvSpPr>
            <a:spLocks noChangeArrowheads="1"/>
          </p:cNvSpPr>
          <p:nvPr/>
        </p:nvSpPr>
        <p:spPr bwMode="auto">
          <a:xfrm>
            <a:off x="304800" y="1752600"/>
            <a:ext cx="8610600" cy="461664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Issues raised at January 5, 2021 Selectmen Meeting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Cable service isn’t available in all areas of Carlisle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Cable lying on the ground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Poor customer service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 to have PEG access channels in HD</a:t>
            </a:r>
          </a:p>
          <a:p>
            <a:pPr marL="342900" indent="-342900" eaLnBrk="1" hangingPunct="1">
              <a:spcBef>
                <a:spcPts val="24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Issues raised during meetings regarding PEG access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 for PEG equipment to be located in Carlisle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 PEG staff person in Carlisle to serve Carlisle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Lack of Carlisle-centric programs on access channel </a:t>
            </a: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</a:t>
            </a:r>
          </a:p>
        </p:txBody>
      </p:sp>
      <p:sp>
        <p:nvSpPr>
          <p:cNvPr id="160771" name="Rectangle 5123"/>
          <p:cNvSpPr>
            <a:spLocks noChangeArrowheads="1"/>
          </p:cNvSpPr>
          <p:nvPr/>
        </p:nvSpPr>
        <p:spPr bwMode="auto">
          <a:xfrm>
            <a:off x="381000" y="228600"/>
            <a:ext cx="8534400" cy="1295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 Summary of Meeting with Community Leaders</a:t>
            </a:r>
          </a:p>
        </p:txBody>
      </p:sp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2097" y="1905000"/>
            <a:ext cx="8610600" cy="4724400"/>
          </a:xfrm>
          <a:ln>
            <a:noFill/>
          </a:ln>
        </p:spPr>
        <p:txBody>
          <a:bodyPr/>
          <a:lstStyle/>
          <a:p>
            <a:pPr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Minuteman Media Network (Town of Concord-Division of Public Information) manages a PEG access facility at the Concord Carlisle High School, which is shared by Concord and Carlisle</a:t>
            </a:r>
          </a:p>
          <a:p>
            <a:pPr>
              <a:spcBef>
                <a:spcPts val="24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Town of Concord has a PEG Access Advisory Committee to monitor PEG channels</a:t>
            </a:r>
          </a:p>
          <a:p>
            <a:pPr lvl="1"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One Carlisle resident is an 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ex-officio member (not voting) </a:t>
            </a:r>
          </a:p>
          <a:p>
            <a:pPr>
              <a:spcBef>
                <a:spcPts val="2400"/>
              </a:spcBef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Inter-Municipal Agreement between Concord and Carlisle details relationship regarding PEG facilities and equipment</a:t>
            </a:r>
          </a:p>
          <a:p>
            <a:pPr marL="457200" lvl="1" indent="0">
              <a:spcAft>
                <a:spcPct val="50000"/>
              </a:spcAft>
              <a:buSzPct val="85000"/>
              <a:buFont typeface="Wingdings" panose="05000000000000000000" pitchFamily="2" charset="2"/>
              <a:buNone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Review and Inspection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Facilities, Services, Equipment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4419600"/>
          </a:xfrm>
          <a:ln>
            <a:noFill/>
          </a:ln>
        </p:spPr>
        <p:txBody>
          <a:bodyPr/>
          <a:lstStyle/>
          <a:p>
            <a:pPr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Concord and Carlisle share three PEG access channels</a:t>
            </a:r>
          </a:p>
          <a:p>
            <a:pPr marL="682625" lvl="1" indent="-338138">
              <a:spcBef>
                <a:spcPts val="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Carlisle franchise specifies 3 PEG access channels for Carlisle,</a:t>
            </a:r>
            <a:b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</a:br>
            <a:r>
              <a:rPr lang="en-US" sz="2000" b="1" u="sng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NOT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3 shared channels</a:t>
            </a:r>
          </a:p>
          <a:p>
            <a:pPr>
              <a:spcBef>
                <a:spcPts val="1800"/>
              </a:spcBef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Production and playback equipment is HD ready. </a:t>
            </a:r>
          </a:p>
          <a:p>
            <a:pPr lvl="1">
              <a:spcAft>
                <a:spcPct val="5000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Comcast does NOT provide HD channels for PEG access.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Comcast delivers the PEG access channels to Carlisle subscribers in the 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lower quality SD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format.</a:t>
            </a:r>
          </a:p>
          <a:p>
            <a:pPr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On-line survey respondents, focus group participants, and public meeting participants raised concerns about the SD delivery of PEG programming by Comcast.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Review and Inspection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Facilities, Services, Equipment Review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9250" y="1828800"/>
            <a:ext cx="8610600" cy="4724400"/>
          </a:xfrm>
          <a:ln>
            <a:noFill/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Minuteman Media Network (MMN) facility in Concord is small and not available to the community in evenings or on weekends.</a:t>
            </a:r>
          </a:p>
          <a:p>
            <a:pPr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There is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no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 PEG equipment located in Carlisle except for fixed equipment in the Selectmen Meeting Room.</a:t>
            </a:r>
          </a:p>
          <a:p>
            <a:pPr>
              <a:spcBef>
                <a:spcPts val="1800"/>
              </a:spcBef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Information provided by MMN did not include the age of production equipment.</a:t>
            </a:r>
          </a:p>
          <a:p>
            <a:pPr marL="682625" lvl="1" indent="-336550">
              <a:spcBef>
                <a:spcPts val="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During an on-site visit in August 2021, MMN staff indicated that much of the equipment was 5 years old or older. </a:t>
            </a:r>
          </a:p>
          <a:p>
            <a:pPr>
              <a:spcBef>
                <a:spcPts val="18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Equipment in the Carlisle Selectmen Meeting Room is HD-ready.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Review and Inspection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Facilities, Services, Equipment Review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58200" cy="41910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Items of concern expressed by on-line survey, focus group, and community meeting participants included:</a:t>
            </a:r>
          </a:p>
          <a:p>
            <a:pPr marL="684213"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Need for PEG access channels to be in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HD</a:t>
            </a:r>
            <a:r>
              <a:rPr lang="en-US" sz="2200" b="1" dirty="0">
                <a:latin typeface="Arial" charset="0"/>
                <a:cs typeface="Times New Roman" pitchFamily="18" charset="0"/>
              </a:rPr>
              <a:t>. </a:t>
            </a:r>
          </a:p>
          <a:p>
            <a:pPr marL="684213"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Need for PEG equipment in Carlisle, in addition to the equipment in the Selectmen Meeting Room.  The following equipment packages were suggested:</a:t>
            </a:r>
          </a:p>
          <a:p>
            <a:pPr marL="1030288" lvl="1" indent="-349250">
              <a:lnSpc>
                <a:spcPct val="90000"/>
              </a:lnSpc>
              <a:spcAft>
                <a:spcPct val="5000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Robotic systems for meeting and event coverage located at Gleason Public Library (Hollis Room) and at the public school campus (auditorium).</a:t>
            </a:r>
          </a:p>
          <a:p>
            <a:pPr marL="1030288" lvl="1" indent="-349250">
              <a:lnSpc>
                <a:spcPct val="90000"/>
              </a:lnSpc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Portable equipment and an editing system should be located  in Carlisle.</a:t>
            </a:r>
          </a:p>
          <a:p>
            <a:pPr marL="0" indent="0">
              <a:lnSpc>
                <a:spcPct val="90000"/>
              </a:lnSpc>
              <a:spcAft>
                <a:spcPct val="50000"/>
              </a:spcAft>
              <a:buSzPct val="85000"/>
              <a:buFont typeface="Monotype Sorts" pitchFamily="2" charset="2"/>
              <a:buNone/>
              <a:defRPr/>
            </a:pPr>
            <a:endParaRPr lang="en-US" sz="2400" b="1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endParaRPr lang="en-US" sz="24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Key Findings of Needs Assessment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Facilities, Services, Equipment Review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58200" cy="39624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Items of concern expressed by on-line survey, focus group, and community meeting participants also included:</a:t>
            </a:r>
          </a:p>
          <a:p>
            <a:pPr marL="684213"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Strong desire for more and higher quality Carlisle community programming to be available. </a:t>
            </a:r>
          </a:p>
          <a:p>
            <a:pPr marL="684213"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Desire for training classes.</a:t>
            </a:r>
          </a:p>
          <a:p>
            <a:pPr marL="684213">
              <a:lnSpc>
                <a:spcPct val="90000"/>
              </a:lnSpc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Need a staff person to be assigned and located in Carlisle to develop programs and assist community members with program and event coverage.</a:t>
            </a:r>
            <a:endParaRPr lang="en-US" sz="24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Key Findings of Needs Assessment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Facilities, Services, Equipment Review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46482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The Comcast cable system should include features typically found in state-of-the-art systems throughout the license term, and be upgraded as needed. </a:t>
            </a:r>
          </a:p>
          <a:p>
            <a:pPr>
              <a:lnSpc>
                <a:spcPct val="90000"/>
              </a:lnSpc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Comcast should make service available to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all areas of Carlisle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 </a:t>
            </a:r>
          </a:p>
          <a:p>
            <a:pPr marL="682625" lvl="1" indent="-338138">
              <a:lnSpc>
                <a:spcPct val="90000"/>
              </a:lnSpc>
              <a:spcAft>
                <a:spcPts val="60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An updated line-extension policy is needed in the renewal license agreement</a:t>
            </a:r>
          </a:p>
          <a:p>
            <a:pPr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Comcast should provide sufficient capacity and other accommodations to ensure:</a:t>
            </a:r>
          </a:p>
          <a:p>
            <a:pPr marL="630238" lvl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Carlisle PEG channel signal quality and functionality is equivalent to the highest quality channel offered on the cable system</a:t>
            </a:r>
          </a:p>
          <a:p>
            <a:pPr>
              <a:lnSpc>
                <a:spcPct val="90000"/>
              </a:lnSpc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endParaRPr lang="en-US" sz="24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Primary Recommendations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Cable Plant &amp; Headend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38862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Comcast should also provide sufficient capacity and other accommodations to ensure:</a:t>
            </a:r>
          </a:p>
          <a:p>
            <a:pPr marL="68262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Ability to transmit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live</a:t>
            </a:r>
            <a:r>
              <a:rPr lang="en-US" sz="2200" b="1" dirty="0">
                <a:latin typeface="Arial" charset="0"/>
                <a:cs typeface="Times New Roman" pitchFamily="18" charset="0"/>
              </a:rPr>
              <a:t> local programming from locations throughout Carlisle</a:t>
            </a:r>
            <a:endParaRPr lang="en-US" sz="2200" b="1" dirty="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  <a:p>
            <a:pPr marL="68262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Delivery of programming with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closed captions </a:t>
            </a:r>
            <a:r>
              <a:rPr lang="en-US" sz="2200" b="1" dirty="0">
                <a:latin typeface="Arial" charset="0"/>
                <a:cs typeface="Times New Roman" pitchFamily="18" charset="0"/>
              </a:rPr>
              <a:t>(including Carlisle local programs) </a:t>
            </a:r>
            <a:endParaRPr lang="en-US" sz="2200" b="1" dirty="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  <a:p>
            <a:pPr marL="68262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Inclusion of complete Carlisle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PEG access local program listings </a:t>
            </a:r>
            <a:r>
              <a:rPr lang="en-US" sz="2200" b="1" dirty="0">
                <a:latin typeface="Arial" charset="0"/>
                <a:cs typeface="Times New Roman" pitchFamily="18" charset="0"/>
              </a:rPr>
              <a:t>on Comcast’s on-screen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electronic program guide</a:t>
            </a:r>
            <a:endParaRPr lang="en-US" sz="2200" b="1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endParaRPr lang="en-US" sz="2400" b="1" dirty="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  <a:p>
            <a:pPr marL="347663" indent="0">
              <a:lnSpc>
                <a:spcPct val="90000"/>
              </a:lnSpc>
              <a:spcBef>
                <a:spcPts val="1800"/>
              </a:spcBef>
              <a:spcAft>
                <a:spcPct val="50000"/>
              </a:spcAft>
              <a:buSzPct val="85000"/>
              <a:buFont typeface="Monotype Sorts" pitchFamily="2" charset="2"/>
              <a:buNone/>
              <a:defRPr/>
            </a:pPr>
            <a:endParaRPr lang="en-US" sz="2400" b="1" i="1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endParaRPr lang="en-US" sz="2400" b="1" i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Primary Recommendations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Cable Plant &amp; Headend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3434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Comcast should be strongly encouraged to offer </a:t>
            </a:r>
            <a:br>
              <a:rPr lang="en-US" sz="2400" b="1" dirty="0">
                <a:latin typeface="Arial" charset="0"/>
                <a:cs typeface="Times New Roman" pitchFamily="18" charset="0"/>
              </a:rPr>
            </a:b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less expensive programming packages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. </a:t>
            </a:r>
            <a:br>
              <a:rPr lang="en-US" sz="2400" b="1" dirty="0">
                <a:latin typeface="Arial" charset="0"/>
                <a:cs typeface="Times New Roman" pitchFamily="18" charset="0"/>
              </a:rPr>
            </a:br>
            <a:r>
              <a:rPr lang="en-US" sz="2400" b="1" i="1" dirty="0">
                <a:latin typeface="Arial" charset="0"/>
                <a:cs typeface="Times New Roman" pitchFamily="18" charset="0"/>
              </a:rPr>
              <a:t>Rates charged for cable TV service 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received the highest negative response from subscribers.</a:t>
            </a:r>
          </a:p>
          <a:p>
            <a:pPr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Customer service standards should be updated 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and include the ability to promptly talk to a customer service representative and have them solve the vast majority of problems.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Primary Recommendations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Subscriber Service &amp; Customer Satisfaction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26"/>
          <p:cNvSpPr>
            <a:spLocks noChangeArrowheads="1"/>
          </p:cNvSpPr>
          <p:nvPr/>
        </p:nvSpPr>
        <p:spPr bwMode="auto">
          <a:xfrm>
            <a:off x="304800" y="1676400"/>
            <a:ext cx="8458200" cy="48514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455613" indent="-4556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1020763" indent="-388938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3506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Starts 30-36 months before a current license expires</a:t>
            </a:r>
          </a:p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Requires license performance review of operators</a:t>
            </a:r>
          </a:p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Community needs assessment </a:t>
            </a:r>
            <a:endParaRPr kumimoji="1" lang="en-US" altLang="en-US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Determine renewal goals and prepare draft license agreements </a:t>
            </a:r>
          </a:p>
          <a:p>
            <a:pPr marL="682625" lvl="1" indent="-325438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Arial" panose="020B0604020202020204" pitchFamily="34" charset="0"/>
              <a:buChar char="■"/>
              <a:defRPr/>
            </a:pPr>
            <a:r>
              <a:rPr kumimoji="1" lang="en-US" alt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Must be based on needs assessment and past performance review</a:t>
            </a:r>
          </a:p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Conduct an Informal Process -- Negotiations</a:t>
            </a:r>
          </a:p>
          <a:p>
            <a:pPr marL="682625" lvl="1" indent="-325438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Arial" panose="020B0604020202020204" pitchFamily="34" charset="0"/>
              <a:buChar char="■"/>
              <a:defRPr/>
            </a:pPr>
            <a:r>
              <a:rPr kumimoji="1"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Negotiations can take a year or more</a:t>
            </a:r>
          </a:p>
          <a:p>
            <a:pPr marL="346075" indent="-346075">
              <a:lnSpc>
                <a:spcPct val="105000"/>
              </a:lnSpc>
              <a:spcBef>
                <a:spcPct val="20000"/>
              </a:spcBef>
              <a:spcAft>
                <a:spcPct val="5000"/>
              </a:spcAft>
              <a:buClr>
                <a:srgbClr val="00FFFF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If negotiations reach an impasse, move forward with the issuance of a RFP</a:t>
            </a:r>
          </a:p>
        </p:txBody>
      </p:sp>
      <p:sp>
        <p:nvSpPr>
          <p:cNvPr id="165891" name="Rectangle 1027"/>
          <p:cNvSpPr>
            <a:spLocks noChangeArrowheads="1"/>
          </p:cNvSpPr>
          <p:nvPr/>
        </p:nvSpPr>
        <p:spPr bwMode="auto">
          <a:xfrm>
            <a:off x="381000" y="228600"/>
            <a:ext cx="8534400" cy="1295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r>
              <a:rPr kumimoji="1"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Review of License Renewal Process</a:t>
            </a:r>
          </a:p>
          <a:p>
            <a:pPr algn="ctr">
              <a:defRPr/>
            </a:pPr>
            <a:r>
              <a:rPr kumimoji="1"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Statutory Requirements </a:t>
            </a:r>
          </a:p>
        </p:txBody>
      </p:sp>
    </p:spTree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ct val="300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Comcast should be required to:</a:t>
            </a:r>
          </a:p>
          <a:p>
            <a:pPr marL="682625" lvl="1" indent="-338138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Maintain the current number of PEG access channels for Carlisle.</a:t>
            </a:r>
          </a:p>
          <a:p>
            <a:pPr marL="682625" lvl="1" indent="-33337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Convert all PEG access channels to HD</a:t>
            </a:r>
          </a:p>
          <a:p>
            <a:pPr marL="682625" lvl="1" indent="-33337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Provide the ability to originate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live</a:t>
            </a:r>
            <a:r>
              <a:rPr lang="en-US" sz="22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programming from the PEG Access facility (located at Concord-Carlisle High School), Carlisle Town Hall, Gleason Public Library, and Carlisle Public School. </a:t>
            </a:r>
          </a:p>
          <a:p>
            <a:pPr marL="682625" lvl="1" indent="-333375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200" b="1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Provide funding for access equipment and periodic replacement of equipment.</a:t>
            </a:r>
          </a:p>
          <a:p>
            <a:pPr marL="630238" lvl="1" indent="-280988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SzPct val="85000"/>
              <a:buFont typeface="Wingdings" panose="05000000000000000000" pitchFamily="2" charset="2"/>
              <a:buChar char="n"/>
              <a:defRPr/>
            </a:pPr>
            <a:endParaRPr lang="en-US" sz="2200" b="1" dirty="0">
              <a:solidFill>
                <a:srgbClr val="FFFFFF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Primary Recommendations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Public, Education, Government Access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5720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The Comcast franchise fees (used for PEG access support payments) should be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increased from 4.8% to 5% 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of gross cable TV revenues. </a:t>
            </a:r>
          </a:p>
          <a:p>
            <a:pPr marL="284163" indent="-339725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All Carlisle PEG access channels and complete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PEG access local program listings 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should appear on Comcast’s on-screen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electronic program guide</a:t>
            </a:r>
            <a:r>
              <a:rPr lang="en-US" sz="2400" b="1" dirty="0">
                <a:latin typeface="Arial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Primary Recommendations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Public, Education, Government Access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5720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Proceed with negotiations consistent with public input, legal obligations, and findings and recommendations. </a:t>
            </a:r>
          </a:p>
          <a:p>
            <a:pPr marL="284163" indent="-339725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Negotiate a renewal License to meet the communication needs and interests of Carlisle residents and businesses through 2032!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Next Steps </a:t>
            </a:r>
          </a:p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License Renewal</a:t>
            </a:r>
            <a:endParaRPr kumimoji="1"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6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026"/>
          <p:cNvSpPr>
            <a:spLocks noChangeArrowheads="1"/>
          </p:cNvSpPr>
          <p:nvPr/>
        </p:nvSpPr>
        <p:spPr bwMode="auto">
          <a:xfrm>
            <a:off x="304800" y="1676400"/>
            <a:ext cx="8610600" cy="438581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455613" indent="-455613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98513" indent="-3429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marL="346075" indent="-346075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Comcast’s 10-year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license </a:t>
            </a: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expires in October 2021 </a:t>
            </a:r>
            <a:b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(will likely be extended 1 year to complete negotiations)</a:t>
            </a:r>
          </a:p>
          <a:p>
            <a:pPr marL="682625" lvl="1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Comcast has about </a:t>
            </a:r>
            <a:r>
              <a:rPr kumimoji="1" lang="en-US" alt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1,354</a:t>
            </a: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en-US" sz="22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subscribers</a:t>
            </a: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in Carlisle</a:t>
            </a:r>
          </a:p>
          <a:p>
            <a:pPr marL="914400" lvl="2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Recent Town data: about</a:t>
            </a:r>
            <a:r>
              <a:rPr kumimoji="1" lang="en-US" alt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1,876 </a:t>
            </a:r>
            <a:r>
              <a:rPr kumimoji="1" lang="en-US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housing units in Carlisle </a:t>
            </a:r>
          </a:p>
          <a:p>
            <a:pPr marL="914400" lvl="2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Total number of homes passed: unknown, but over </a:t>
            </a:r>
            <a:r>
              <a:rPr kumimoji="1" lang="en-US" alt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1,354</a:t>
            </a:r>
          </a:p>
          <a:p>
            <a:pPr marL="346075" indent="-346075" eaLnBrk="1" hangingPunct="1">
              <a:spcBef>
                <a:spcPts val="3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Comcast’s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license </a:t>
            </a: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is beneficial to Carlisle because it supports public, educational, and government (PEG) access programming, </a:t>
            </a:r>
            <a:r>
              <a:rPr kumimoji="1" lang="en-US" altLang="en-US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currently</a:t>
            </a: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 including:</a:t>
            </a:r>
          </a:p>
          <a:p>
            <a:pPr marL="682625" lvl="1" eaLnBrk="1" hangingPunct="1">
              <a:spcBef>
                <a:spcPts val="6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Three channels for PEG access programming</a:t>
            </a:r>
          </a:p>
          <a:p>
            <a:pPr marL="455613" lvl="1" indent="0" eaLnBrk="1" hangingPunct="1">
              <a:spcBef>
                <a:spcPts val="600"/>
              </a:spcBef>
              <a:buClr>
                <a:srgbClr val="FFFF00"/>
              </a:buClr>
              <a:buSzPct val="75000"/>
              <a:defRPr/>
            </a:pP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                       (continued on next slide)</a:t>
            </a:r>
          </a:p>
        </p:txBody>
      </p:sp>
      <p:sp>
        <p:nvSpPr>
          <p:cNvPr id="197635" name="Rectangle 1027"/>
          <p:cNvSpPr>
            <a:spLocks noChangeArrowheads="1"/>
          </p:cNvSpPr>
          <p:nvPr/>
        </p:nvSpPr>
        <p:spPr bwMode="auto">
          <a:xfrm>
            <a:off x="457200" y="228600"/>
            <a:ext cx="8229600" cy="1295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r>
              <a:rPr kumimoji="1" lang="en-US" alt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Carlisle Cable Facts</a:t>
            </a:r>
          </a:p>
        </p:txBody>
      </p:sp>
    </p:spTree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231447" y="1447800"/>
            <a:ext cx="8458200" cy="484440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293688" indent="-293688" eaLnBrk="1" hangingPunct="1">
              <a:spcBef>
                <a:spcPct val="20000"/>
              </a:spcBef>
              <a:buClr>
                <a:srgbClr val="00FFFF"/>
              </a:buClr>
              <a:buSzPct val="75000"/>
              <a:buFont typeface="Monotype Sorts" pitchFamily="2" charset="2"/>
              <a:buNone/>
              <a:defRPr/>
            </a:pPr>
            <a:endParaRPr kumimoji="1" lang="en-US" sz="1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6075" lvl="1" indent="-336550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Comcast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license </a:t>
            </a:r>
            <a:r>
              <a:rPr kumimoji="1" lang="en-US" altLang="en-US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currently</a:t>
            </a: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rPr>
              <a:t> includes (continued): </a:t>
            </a:r>
          </a:p>
          <a:p>
            <a:pPr marL="682625" lvl="1" indent="-33655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PEG access/community media funding support</a:t>
            </a:r>
          </a:p>
          <a:p>
            <a:pPr lvl="2" indent="-227013" eaLnBrk="1" hangingPunct="1">
              <a:spcBef>
                <a:spcPts val="300"/>
              </a:spcBef>
              <a:buClr>
                <a:srgbClr val="FFFF00"/>
              </a:buClr>
              <a:buSzPct val="75000"/>
              <a:buFont typeface="Arial" panose="020B0604020202020204" pitchFamily="34" charset="0"/>
              <a:buChar char="■"/>
              <a:defRPr/>
            </a:pP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Capital grant (one time): </a:t>
            </a:r>
            <a:r>
              <a:rPr kumimoji="1"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$90,000</a:t>
            </a:r>
            <a:endParaRPr kumimoji="1"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lvl="2" indent="-227013" eaLnBrk="1" hangingPunct="1">
              <a:spcBef>
                <a:spcPts val="300"/>
              </a:spcBef>
              <a:buClr>
                <a:srgbClr val="FFFF00"/>
              </a:buClr>
              <a:buSzPct val="75000"/>
              <a:buFont typeface="Arial" panose="020B0604020202020204" pitchFamily="34" charset="0"/>
              <a:buChar char="■"/>
              <a:defRPr/>
            </a:pP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Annual funding</a:t>
            </a:r>
            <a:r>
              <a:rPr kumimoji="1"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</a:t>
            </a:r>
            <a:r>
              <a:rPr kumimoji="1"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4.8% </a:t>
            </a: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gross cable </a:t>
            </a:r>
            <a:r>
              <a:rPr kumimoji="1"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TV</a:t>
            </a: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revenues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Ability to deliver programming to cable TV subscribers from Town Hall and the PEG access studio that is now located at the Concord-Carlisle Regional High School </a:t>
            </a:r>
          </a:p>
          <a:p>
            <a:pPr marL="682625" lvl="1" indent="-342900" eaLnBrk="1" hangingPunct="1">
              <a:spcBef>
                <a:spcPts val="12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Free cable TV connections to the Town, schools, and community locations </a:t>
            </a:r>
          </a:p>
          <a:p>
            <a:pPr marL="346075" lvl="1" indent="-342900" eaLnBrk="1" hangingPunct="1">
              <a:spcBef>
                <a:spcPts val="18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All of these community benefits are on the table during the license renewal process</a:t>
            </a: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412750" y="228600"/>
            <a:ext cx="8274050" cy="12192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alt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Carlisle Cable Facts</a:t>
            </a:r>
          </a:p>
        </p:txBody>
      </p:sp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381000" y="1752600"/>
            <a:ext cx="8458200" cy="416113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455613" indent="-4556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230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6075" indent="-346075" eaLnBrk="1" hangingPunct="1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Carlisle cable TV license agreement is very valuable to Comcast </a:t>
            </a:r>
          </a:p>
          <a:p>
            <a:pPr marL="682625" indent="-336550" eaLnBrk="1" hangingPunct="1">
              <a:spcBef>
                <a:spcPts val="6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Conservative estimate of Comcast’s cable TV revenues from its license agreement (</a:t>
            </a:r>
            <a:r>
              <a:rPr lang="en-US" altLang="en-US" sz="2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excluding</a:t>
            </a:r>
            <a: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Internet and telephone service revenues):</a:t>
            </a:r>
          </a:p>
          <a:p>
            <a:pPr marL="914400" lvl="1" indent="-231775" eaLnBrk="1" hangingPunct="1">
              <a:spcBef>
                <a:spcPct val="20000"/>
              </a:spcBef>
              <a:spcAft>
                <a:spcPts val="6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en-US" alt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1,400</a:t>
            </a:r>
            <a: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subscribers x </a:t>
            </a:r>
            <a:r>
              <a:rPr lang="en-US" alt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$125 </a:t>
            </a:r>
            <a: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per month/per subscriber </a:t>
            </a:r>
            <a:b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alt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 12 months x 10 years = </a:t>
            </a:r>
            <a:r>
              <a:rPr lang="en-US" alt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$21,000,000</a:t>
            </a:r>
          </a:p>
          <a:p>
            <a:pPr marL="346075" lvl="1" indent="-346075" eaLnBrk="1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Comcast can leverage its cable TV license to 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triple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those 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earnings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in Internet &amp; telephone service revenues</a:t>
            </a: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381000" y="228600"/>
            <a:ext cx="8534400" cy="1295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kumimoji="1" lang="en-US" alt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Carlisle Cable Facts:</a:t>
            </a:r>
          </a:p>
        </p:txBody>
      </p:sp>
    </p:spTree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050"/>
          <p:cNvSpPr>
            <a:spLocks noChangeArrowheads="1"/>
          </p:cNvSpPr>
          <p:nvPr/>
        </p:nvSpPr>
        <p:spPr bwMode="auto">
          <a:xfrm>
            <a:off x="203598" y="1524000"/>
            <a:ext cx="8659416" cy="46628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346075" indent="-346075" eaLnBrk="1" hangingPunct="1">
              <a:spcBef>
                <a:spcPct val="200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Needs Assessment activities to identify a broad scope of cable-related community needs &amp; interests included:</a:t>
            </a:r>
          </a:p>
          <a:p>
            <a:pPr marL="684213" lvl="1" indent="-338138" eaLnBrk="1" hangingPunct="1">
              <a:spcBef>
                <a:spcPts val="1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Two Zoom focus group workshops (April 6 - 8)</a:t>
            </a:r>
          </a:p>
          <a:p>
            <a:pPr lvl="2" indent="-233363" eaLnBrk="1" hangingPunct="1">
              <a:spcBef>
                <a:spcPts val="3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</a:t>
            </a: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different participants</a:t>
            </a:r>
          </a:p>
          <a:p>
            <a:pPr marL="684213" lvl="1" indent="-342900" eaLnBrk="1" hangingPunct="1">
              <a:spcBef>
                <a:spcPts val="1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Online community survey (April 6 - May 31)</a:t>
            </a:r>
          </a:p>
          <a:p>
            <a:pPr lvl="2" indent="-228600" eaLnBrk="1" hangingPunct="1">
              <a:spcBef>
                <a:spcPts val="3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120</a:t>
            </a:r>
            <a:r>
              <a:rPr kumimoji="1"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completed surveys</a:t>
            </a:r>
          </a:p>
          <a:p>
            <a:pPr marL="682625" lvl="1" indent="-344488" eaLnBrk="1" hangingPunct="1">
              <a:spcBef>
                <a:spcPts val="1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22</a:t>
            </a: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different community groups, public agencies, educational institutions &amp; businesses were represented by participants in the focus groups and online survey</a:t>
            </a:r>
          </a:p>
          <a:p>
            <a:pPr marL="682625" lvl="1" indent="-344488" eaLnBrk="1" hangingPunct="1">
              <a:spcBef>
                <a:spcPts val="1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Input from the Select Board and the public (January 5)</a:t>
            </a:r>
          </a:p>
          <a:p>
            <a:pPr marL="684213" lvl="1" indent="-336550" eaLnBrk="1" hangingPunct="1">
              <a:spcBef>
                <a:spcPts val="1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Public Hearing at City Hall (September 14)</a:t>
            </a:r>
          </a:p>
        </p:txBody>
      </p:sp>
      <p:sp>
        <p:nvSpPr>
          <p:cNvPr id="138243" name="Rectangle 2051"/>
          <p:cNvSpPr>
            <a:spLocks noChangeArrowheads="1"/>
          </p:cNvSpPr>
          <p:nvPr/>
        </p:nvSpPr>
        <p:spPr bwMode="auto">
          <a:xfrm>
            <a:off x="328613" y="304800"/>
            <a:ext cx="8534400" cy="9906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Needs Assessment Process </a:t>
            </a:r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239712" y="1524000"/>
            <a:ext cx="8670925" cy="46628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6075" indent="-346075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684213" indent="-341313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 marL="1030288" indent="-344488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Needs Assessment activities also included these PEG access-related tasks:</a:t>
            </a:r>
          </a:p>
          <a:p>
            <a:pPr lvl="1" eaLnBrk="1" hangingPunct="1">
              <a:spcBef>
                <a:spcPts val="18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Evaluation of current PEG access equipment, facilities, and services</a:t>
            </a:r>
          </a:p>
          <a:p>
            <a:pPr lvl="2" eaLnBrk="1" hangingPunct="1">
              <a:spcBef>
                <a:spcPct val="200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Identify and recommend upgrades to facilities and services</a:t>
            </a:r>
          </a:p>
          <a:p>
            <a:pPr lvl="1" eaLnBrk="1" hangingPunct="1">
              <a:spcBef>
                <a:spcPts val="18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Several meetings (Zoom and in-person) with interested community members regarding PEG access</a:t>
            </a:r>
          </a:p>
          <a:p>
            <a:pPr marL="346075" lvl="1" eaLnBrk="1" hangingPunct="1">
              <a:spcBef>
                <a:spcPts val="4200"/>
              </a:spcBef>
              <a:buClr>
                <a:srgbClr val="00FFFF"/>
              </a:buClr>
              <a:buSzPct val="75000"/>
              <a:buFont typeface="Monotype Sorts" pitchFamily="2" charset="2"/>
              <a:buChar char="n"/>
              <a:defRPr/>
            </a:pPr>
            <a:r>
              <a:rPr kumimoji="1"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All information gathered during the Needs Assessment was included in our report that documented the findings and made recommendations.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327025" y="304800"/>
            <a:ext cx="8496300" cy="9906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Needs Assessment Process </a:t>
            </a:r>
          </a:p>
        </p:txBody>
      </p:sp>
    </p:spTree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724" y="2209800"/>
            <a:ext cx="8458200" cy="34290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3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latin typeface="Arial" charset="0"/>
              </a:rPr>
              <a:t>About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</a:rPr>
              <a:t>69% </a:t>
            </a:r>
            <a:r>
              <a:rPr lang="en-US" sz="2400" b="1" dirty="0">
                <a:latin typeface="Arial" charset="0"/>
              </a:rPr>
              <a:t>of respondents subscribe to Comcast, and 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</a:rPr>
              <a:t>77%</a:t>
            </a:r>
            <a:r>
              <a:rPr lang="en-US" sz="2400" b="1" dirty="0">
                <a:latin typeface="Arial" charset="0"/>
              </a:rPr>
              <a:t> of them pay more to get high definition channels.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3600"/>
              </a:spcAft>
              <a:buSzPct val="85000"/>
              <a:defRPr/>
            </a:pPr>
            <a:r>
              <a:rPr lang="en-US" sz="2400" b="1" dirty="0">
                <a:latin typeface="Arial" charset="0"/>
              </a:rPr>
              <a:t>Of those who get HD channels,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</a:rPr>
              <a:t>62%</a:t>
            </a:r>
            <a:r>
              <a:rPr lang="en-US" sz="2400" b="1" dirty="0">
                <a:latin typeface="Arial" charset="0"/>
              </a:rPr>
              <a:t> said they </a:t>
            </a:r>
            <a:r>
              <a:rPr lang="en-US" sz="2400" b="1" i="1" dirty="0">
                <a:latin typeface="Arial" charset="0"/>
              </a:rPr>
              <a:t>rarely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i="1" dirty="0">
                <a:latin typeface="Arial" charset="0"/>
              </a:rPr>
              <a:t>or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i="1" dirty="0">
                <a:latin typeface="Arial" charset="0"/>
              </a:rPr>
              <a:t>never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i="1" dirty="0">
                <a:latin typeface="Arial" charset="0"/>
              </a:rPr>
              <a:t>watch channels not delivered in HD.</a:t>
            </a:r>
            <a:r>
              <a:rPr lang="en-US" sz="1600" b="1" dirty="0">
                <a:latin typeface="Arial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3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400" b="1" dirty="0">
                <a:solidFill>
                  <a:srgbClr val="FFFF00"/>
                </a:solidFill>
                <a:latin typeface="Arial" charset="0"/>
              </a:rPr>
              <a:t>55%</a:t>
            </a:r>
            <a:r>
              <a:rPr lang="en-US" sz="2400" b="1" dirty="0">
                <a:latin typeface="Arial" charset="0"/>
              </a:rPr>
              <a:t> of subscribers said they </a:t>
            </a:r>
            <a:r>
              <a:rPr lang="en-US" sz="2400" b="1" i="1" dirty="0">
                <a:latin typeface="Arial" charset="0"/>
              </a:rPr>
              <a:t>most often use the on-screen guide to find programming information</a:t>
            </a:r>
            <a:r>
              <a:rPr lang="en-US" sz="2400" b="1" dirty="0">
                <a:latin typeface="Arial" charset="0"/>
              </a:rPr>
              <a:t>, over </a:t>
            </a:r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three times as many as the next most popular method.</a:t>
            </a:r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371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Key Findings of Needs Assessment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Online Survey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419600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solidFill>
                  <a:srgbClr val="FFFF00"/>
                </a:solidFill>
                <a:latin typeface="Arial" charset="0"/>
              </a:rPr>
              <a:t>47% </a:t>
            </a:r>
            <a:r>
              <a:rPr lang="en-US" sz="2200" b="1" dirty="0">
                <a:latin typeface="Arial" charset="0"/>
              </a:rPr>
              <a:t>of all subscribers said they were satisfied with Comcast overall;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</a:rPr>
              <a:t>38% </a:t>
            </a:r>
            <a:r>
              <a:rPr lang="en-US" sz="2200" b="1" dirty="0">
                <a:latin typeface="Arial" charset="0"/>
              </a:rPr>
              <a:t>said they were d</a:t>
            </a:r>
            <a:r>
              <a:rPr lang="en-US" sz="2200" b="1" i="1" dirty="0">
                <a:latin typeface="Arial" charset="0"/>
              </a:rPr>
              <a:t>issatisfied.</a:t>
            </a:r>
            <a:endParaRPr lang="en-US" sz="2200" b="1" dirty="0"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solidFill>
                  <a:srgbClr val="FFFF00"/>
                </a:solidFill>
                <a:latin typeface="Arial" charset="0"/>
              </a:rPr>
              <a:t>73% </a:t>
            </a:r>
            <a:r>
              <a:rPr lang="en-US" sz="2200" b="1" dirty="0">
                <a:latin typeface="Arial" charset="0"/>
              </a:rPr>
              <a:t>gave “</a:t>
            </a:r>
            <a:r>
              <a:rPr lang="en-US" sz="2200" b="1" i="1" dirty="0">
                <a:latin typeface="Arial" charset="0"/>
              </a:rPr>
              <a:t>Very Good</a:t>
            </a:r>
            <a:r>
              <a:rPr lang="en-US" sz="2200" b="1" dirty="0">
                <a:latin typeface="Arial" charset="0"/>
              </a:rPr>
              <a:t>” or “</a:t>
            </a:r>
            <a:r>
              <a:rPr lang="en-US" sz="2200" b="1" i="1" dirty="0">
                <a:latin typeface="Arial" charset="0"/>
              </a:rPr>
              <a:t>Good</a:t>
            </a:r>
            <a:r>
              <a:rPr lang="en-US" sz="2200" b="1" dirty="0">
                <a:latin typeface="Arial" charset="0"/>
              </a:rPr>
              <a:t>” ratings to Comcast’s </a:t>
            </a:r>
            <a:r>
              <a:rPr lang="en-US" sz="2200" b="1" i="1" dirty="0">
                <a:latin typeface="Arial" charset="0"/>
              </a:rPr>
              <a:t>reliability</a:t>
            </a:r>
            <a:r>
              <a:rPr lang="en-US" sz="2200" b="1" dirty="0">
                <a:latin typeface="Arial" charset="0"/>
              </a:rPr>
              <a:t> and the </a:t>
            </a:r>
            <a:r>
              <a:rPr lang="en-US" sz="2200" b="1" i="1" dirty="0">
                <a:latin typeface="Arial" charset="0"/>
              </a:rPr>
              <a:t>quality of the picture and sound.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latin typeface="Arial" charset="0"/>
              </a:rPr>
              <a:t>Areas most often rated “</a:t>
            </a:r>
            <a:r>
              <a:rPr lang="en-US" sz="2200" b="1" i="1" dirty="0">
                <a:latin typeface="Arial" charset="0"/>
              </a:rPr>
              <a:t>Poor</a:t>
            </a:r>
            <a:r>
              <a:rPr lang="en-US" sz="2200" b="1" dirty="0">
                <a:latin typeface="Arial" charset="0"/>
              </a:rPr>
              <a:t>” or “</a:t>
            </a:r>
            <a:r>
              <a:rPr lang="en-US" sz="2200" b="1" i="1" dirty="0">
                <a:latin typeface="Arial" charset="0"/>
              </a:rPr>
              <a:t>Very Poor</a:t>
            </a:r>
            <a:r>
              <a:rPr lang="en-US" sz="2200" b="1" dirty="0">
                <a:latin typeface="Arial" charset="0"/>
              </a:rPr>
              <a:t>” –</a:t>
            </a:r>
          </a:p>
          <a:p>
            <a:pPr marL="630238" lvl="1">
              <a:spcBef>
                <a:spcPts val="600"/>
              </a:spcBef>
              <a:spcAft>
                <a:spcPts val="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</a:rPr>
              <a:t>Rates charged for cable service (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</a:rPr>
              <a:t>72%)</a:t>
            </a:r>
          </a:p>
          <a:p>
            <a:pPr marL="630238" lvl="1">
              <a:spcBef>
                <a:spcPts val="600"/>
              </a:spcBef>
              <a:spcAft>
                <a:spcPct val="30000"/>
              </a:spcAft>
              <a:buSzPct val="85000"/>
              <a:buFont typeface="Wingdings" panose="05000000000000000000" pitchFamily="2" charset="2"/>
              <a:buChar char="n"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</a:rPr>
              <a:t>Ability to quickly speak to a customer service representative when you call (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</a:rPr>
              <a:t>35%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0"/>
              </a:spcAft>
              <a:buSzPct val="85000"/>
              <a:buFont typeface="Wingdings" pitchFamily="2" charset="2"/>
              <a:buChar char="n"/>
              <a:defRPr/>
            </a:pPr>
            <a:r>
              <a:rPr lang="en-US" sz="2200" b="1" dirty="0">
                <a:solidFill>
                  <a:srgbClr val="FFFF00"/>
                </a:solidFill>
                <a:latin typeface="Arial" charset="0"/>
              </a:rPr>
              <a:t>63% of </a:t>
            </a:r>
            <a:r>
              <a:rPr lang="en-US" sz="2200" b="1" dirty="0">
                <a:latin typeface="Arial" charset="0"/>
              </a:rPr>
              <a:t>subscribers tried to contact Comcast by phone in the past year.  </a:t>
            </a:r>
            <a:r>
              <a:rPr lang="en-US" sz="2200" b="1" dirty="0">
                <a:solidFill>
                  <a:srgbClr val="FFFF00"/>
                </a:solidFill>
                <a:latin typeface="Arial" charset="0"/>
              </a:rPr>
              <a:t>76%</a:t>
            </a:r>
            <a:r>
              <a:rPr lang="en-US" sz="2200" b="1" dirty="0">
                <a:latin typeface="Arial" charset="0"/>
              </a:rPr>
              <a:t> of them said waited one minute or more or were never connected. 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28600"/>
            <a:ext cx="8458200" cy="17526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kumimoji="1"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Key Customer Service Findings of Needs Assessment </a:t>
            </a:r>
          </a:p>
          <a:p>
            <a:pPr algn="ctr">
              <a:spcBef>
                <a:spcPct val="20000"/>
              </a:spcBef>
              <a:defRPr/>
            </a:pPr>
            <a:r>
              <a:rPr kumimoji="1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Online Survey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Office\Templates\Design Templates 97\Whirlpool.pot</Template>
  <TotalTime>18278</TotalTime>
  <Words>1658</Words>
  <Application>Microsoft Office PowerPoint</Application>
  <PresentationFormat>On-screen Show (4:3)</PresentationFormat>
  <Paragraphs>167</Paragraphs>
  <Slides>22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Monotype Sorts</vt:lpstr>
      <vt:lpstr>Tahoma</vt:lpstr>
      <vt:lpstr>Times New Roman</vt:lpstr>
      <vt:lpstr>Wingdings</vt:lpstr>
      <vt:lpstr>Whirlpool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Buske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Buske Group</dc:creator>
  <cp:lastModifiedBy>sue@thebuskegroup.com</cp:lastModifiedBy>
  <cp:revision>248</cp:revision>
  <cp:lastPrinted>2021-09-02T21:07:06Z</cp:lastPrinted>
  <dcterms:created xsi:type="dcterms:W3CDTF">2001-10-09T19:20:03Z</dcterms:created>
  <dcterms:modified xsi:type="dcterms:W3CDTF">2021-09-29T00:00:17Z</dcterms:modified>
</cp:coreProperties>
</file>