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8" r:id="rId3"/>
    <p:sldId id="257" r:id="rId4"/>
    <p:sldId id="317" r:id="rId5"/>
    <p:sldId id="322" r:id="rId6"/>
    <p:sldId id="324" r:id="rId7"/>
    <p:sldId id="326" r:id="rId8"/>
    <p:sldId id="258" r:id="rId9"/>
    <p:sldId id="314" r:id="rId10"/>
    <p:sldId id="320" r:id="rId11"/>
    <p:sldId id="328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3"/>
    <p:restoredTop sz="95574"/>
  </p:normalViewPr>
  <p:slideViewPr>
    <p:cSldViewPr snapToGrid="0" snapToObjects="1">
      <p:cViewPr varScale="1">
        <p:scale>
          <a:sx n="93" d="100"/>
          <a:sy n="93" d="100"/>
        </p:scale>
        <p:origin x="6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A29A-FA06-0144-B4AA-DE6CC965DF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8400" y="6653213"/>
            <a:ext cx="2895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1D0E-C9A6-2041-BD04-B4B567017A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6200" y="6637338"/>
            <a:ext cx="2133600" cy="365125"/>
          </a:xfrm>
        </p:spPr>
        <p:txBody>
          <a:bodyPr/>
          <a:lstStyle>
            <a:lvl1pPr algn="l">
              <a:defRPr sz="12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397ED8F-AA8C-2248-B58A-D70A5EE11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495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7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2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9119-FD81-394A-9758-51B0284B395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B6B4-6C93-2548-9A10-01389D54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071B-A11E-F144-9ACE-8D1E9834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875625"/>
            <a:ext cx="6858000" cy="885968"/>
          </a:xfrm>
        </p:spPr>
        <p:txBody>
          <a:bodyPr>
            <a:noAutofit/>
          </a:bodyPr>
          <a:lstStyle/>
          <a:p>
            <a:r>
              <a:rPr lang="en-US" b="1" dirty="0"/>
              <a:t>Carlisle Public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4936-2C1A-F147-8627-624E0509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1761593"/>
            <a:ext cx="6858000" cy="791535"/>
          </a:xfrm>
        </p:spPr>
        <p:txBody>
          <a:bodyPr>
            <a:normAutofit/>
          </a:bodyPr>
          <a:lstStyle/>
          <a:p>
            <a:r>
              <a:rPr lang="en-US" sz="3600" dirty="0"/>
              <a:t>Finance Committee 1/10/23</a:t>
            </a:r>
          </a:p>
        </p:txBody>
      </p:sp>
      <p:pic>
        <p:nvPicPr>
          <p:cNvPr id="1028" name="Picture 4" descr="Carlisle Public Schools">
            <a:extLst>
              <a:ext uri="{FF2B5EF4-FFF2-40B4-BE49-F238E27FC236}">
                <a16:creationId xmlns:a16="http://schemas.microsoft.com/office/drawing/2014/main" id="{C9A8E14B-F912-994B-8C56-0FE43588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9144000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5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57A8-E805-894F-B74D-A670584F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78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CPS Projected Staffing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ECDB96-7736-A441-B865-648F1D31F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09749"/>
              </p:ext>
            </p:extLst>
          </p:nvPr>
        </p:nvGraphicFramePr>
        <p:xfrm>
          <a:off x="928688" y="1271588"/>
          <a:ext cx="7372350" cy="4467225"/>
        </p:xfrm>
        <a:graphic>
          <a:graphicData uri="http://schemas.openxmlformats.org/drawingml/2006/table">
            <a:tbl>
              <a:tblPr/>
              <a:tblGrid>
                <a:gridCol w="2448766">
                  <a:extLst>
                    <a:ext uri="{9D8B030D-6E8A-4147-A177-3AD203B41FA5}">
                      <a16:colId xmlns:a16="http://schemas.microsoft.com/office/drawing/2014/main" val="1962238049"/>
                    </a:ext>
                  </a:extLst>
                </a:gridCol>
                <a:gridCol w="2441455">
                  <a:extLst>
                    <a:ext uri="{9D8B030D-6E8A-4147-A177-3AD203B41FA5}">
                      <a16:colId xmlns:a16="http://schemas.microsoft.com/office/drawing/2014/main" val="4294208014"/>
                    </a:ext>
                  </a:extLst>
                </a:gridCol>
                <a:gridCol w="2399579">
                  <a:extLst>
                    <a:ext uri="{9D8B030D-6E8A-4147-A177-3AD203B41FA5}">
                      <a16:colId xmlns:a16="http://schemas.microsoft.com/office/drawing/2014/main" val="2951097092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693802093"/>
                    </a:ext>
                  </a:extLst>
                </a:gridCol>
              </a:tblGrid>
              <a:tr h="89344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Staffing FY23 FTEs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Projected Staffing FY24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8453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Department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08919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50304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Regular Education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48.4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48.4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2045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Special Education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18.4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18.4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481750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Student Services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41943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Administration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0276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Admin Support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696805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Educational Support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29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874608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Facilities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937152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Cafeteria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020897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Recess Support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97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9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96E-9CA1-3D41-A114-29865057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7319"/>
            <a:ext cx="8077199" cy="744900"/>
          </a:xfrm>
        </p:spPr>
        <p:txBody>
          <a:bodyPr/>
          <a:lstStyle/>
          <a:p>
            <a:r>
              <a:rPr lang="en-US" b="1" dirty="0"/>
              <a:t>District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89FA98-90A1-5940-8A8E-96C58890CF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8151" y="1600200"/>
          <a:ext cx="8077199" cy="4573590"/>
        </p:xfrm>
        <a:graphic>
          <a:graphicData uri="http://schemas.openxmlformats.org/drawingml/2006/table">
            <a:tbl>
              <a:tblPr/>
              <a:tblGrid>
                <a:gridCol w="106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0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4174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COMMUNITY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Carlisle     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FY21 (K-8)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Bedford              FY21 (K-12)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Concord         FY21 (K-8)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Dover         FY21 (K-6)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Harvard     FY21 (K-12)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Lincoln       FY21 (K-8)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Sherborn   FY21 (K-6)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Sudbury          FY21 (K-8)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Students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2673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2038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493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1059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1115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397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2580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Fund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$11,956,431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$51,284,355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$44,320,274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$12,139,916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$17,810,933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$14,341,394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$7,920,816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$48,366,911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DD0806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2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Grants, Revolving &amp; Other $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$858,746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$5,838,471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$3,097,138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$595,032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$4,426,023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$17,096,789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$654,118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$3,124,559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$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$12,815,177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$57,122,825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$47,417,412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$12,734,948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$22,236,956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$31,438,183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$8,574,934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$51,491,470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8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PerPupil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Cost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$21,430.06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$21,372.70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$23,268.92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$25,842.02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$21,006.00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$28,188.10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$21,626.57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$19,954.84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262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Administrative &amp; Instructional Leadership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6.89%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9.16%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9.41%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10.20%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8.41%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12.42%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10.63%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11,72%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174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Service to Students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74.04%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62.53%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65.92%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46.93%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58.15%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58.15%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61.32%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63.62%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738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112"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SPED OOD Expenses 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5.10%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9.19%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5.70%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19.49%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9.75%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7.99%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6.24%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4000"/>
                        </a:lnSpc>
                        <a:spcBef>
                          <a:spcPts val="1000"/>
                        </a:spcBef>
                        <a:spcAft>
                          <a:spcPts val="200"/>
                        </a:spcAft>
                        <a:buFont typeface="Franklin Gothic Book" charset="0"/>
                        <a:defRPr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1pPr>
                      <a:lvl2pPr marL="742950" indent="-28575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2pPr>
                      <a:lvl3pPr marL="11430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3pPr>
                      <a:lvl4pPr marL="16002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600" i="1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4pPr>
                      <a:lvl5pPr marL="2057400" indent="-228600" defTabSz="68580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Font typeface="Franklin Gothic Book" charset="0"/>
                        <a:defRPr sz="1400">
                          <a:solidFill>
                            <a:schemeClr val="tx2"/>
                          </a:solidFill>
                          <a:latin typeface="Franklin Gothic Book" charset="0"/>
                        </a:defRPr>
                      </a:lvl9pPr>
                    </a:lstStyle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3.26%</a:t>
                      </a:r>
                    </a:p>
                  </a:txBody>
                  <a:tcPr marL="5795" marR="5795" marT="579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2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94F5-8700-EF4D-88C0-FDD9709E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4203"/>
          </a:xfrm>
        </p:spPr>
        <p:txBody>
          <a:bodyPr/>
          <a:lstStyle/>
          <a:p>
            <a:r>
              <a:rPr lang="en-US" b="1" dirty="0"/>
              <a:t>Recent Budgetary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CD15-6982-444A-8274-B0D78FE0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9329"/>
            <a:ext cx="7886700" cy="501763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At the end of FY20 </a:t>
            </a:r>
          </a:p>
          <a:p>
            <a:pPr lvl="1"/>
            <a:r>
              <a:rPr lang="en-US" dirty="0"/>
              <a:t>CPS returned approximately $213k to the Town</a:t>
            </a:r>
          </a:p>
          <a:p>
            <a:pPr lvl="1"/>
            <a:r>
              <a:rPr lang="en-US" dirty="0"/>
              <a:t>Prepared a level funded budget for FY21</a:t>
            </a:r>
          </a:p>
          <a:p>
            <a:r>
              <a:rPr lang="en-US" dirty="0"/>
              <a:t>At the end of FY21 </a:t>
            </a:r>
          </a:p>
          <a:p>
            <a:pPr lvl="1"/>
            <a:r>
              <a:rPr lang="en-US" dirty="0"/>
              <a:t>CPS returned approximately $120k to the Town</a:t>
            </a:r>
          </a:p>
          <a:p>
            <a:pPr lvl="1"/>
            <a:r>
              <a:rPr lang="en-US" dirty="0"/>
              <a:t>Prepared an FY22 budget with a 4.3% increase over FY21</a:t>
            </a:r>
          </a:p>
          <a:p>
            <a:pPr lvl="2"/>
            <a:r>
              <a:rPr lang="en-US" dirty="0"/>
              <a:t>By utilizing ESSER funds moving from a 5.1% increase to a 4.3% increase</a:t>
            </a:r>
          </a:p>
          <a:p>
            <a:r>
              <a:rPr lang="en-US" dirty="0"/>
              <a:t>FY22</a:t>
            </a:r>
          </a:p>
          <a:p>
            <a:pPr lvl="1"/>
            <a:r>
              <a:rPr lang="en-US" dirty="0"/>
              <a:t>No balance at end of FY22</a:t>
            </a:r>
          </a:p>
          <a:p>
            <a:pPr lvl="2"/>
            <a:r>
              <a:rPr lang="en-US" dirty="0"/>
              <a:t>School was able to cover closing costs from EDCO</a:t>
            </a:r>
          </a:p>
          <a:p>
            <a:pPr lvl="2"/>
            <a:r>
              <a:rPr lang="en-US" dirty="0"/>
              <a:t>Covered the installation of water treatment system</a:t>
            </a:r>
          </a:p>
          <a:p>
            <a:pPr lvl="2"/>
            <a:r>
              <a:rPr lang="en-US" dirty="0"/>
              <a:t>Paid the late Ameresco bill for power credits</a:t>
            </a:r>
          </a:p>
          <a:p>
            <a:pPr lvl="1"/>
            <a:r>
              <a:rPr lang="en-US" dirty="0"/>
              <a:t>Negotiated a new 3 year contract with CTA (FY24 contains 2.5% salary increase)</a:t>
            </a:r>
          </a:p>
          <a:p>
            <a:pPr lvl="1"/>
            <a:r>
              <a:rPr lang="en-US" dirty="0"/>
              <a:t>Increased K fees for FY23</a:t>
            </a:r>
          </a:p>
          <a:p>
            <a:pPr lvl="1"/>
            <a:r>
              <a:rPr lang="en-US" dirty="0"/>
              <a:t>The town received a rebate from CASE Collaborative based upon over payment of $31K</a:t>
            </a:r>
          </a:p>
          <a:p>
            <a:pPr lvl="1"/>
            <a:r>
              <a:rPr lang="en-US" dirty="0"/>
              <a:t>Developed an FY23 budget with a  3.07% increase </a:t>
            </a:r>
          </a:p>
          <a:p>
            <a:pPr lvl="1"/>
            <a:r>
              <a:rPr lang="en-US" dirty="0"/>
              <a:t>Continue to work towards a CAGR of under 3%</a:t>
            </a:r>
          </a:p>
          <a:p>
            <a:r>
              <a:rPr lang="en-US" dirty="0"/>
              <a:t>FY23 </a:t>
            </a:r>
          </a:p>
          <a:p>
            <a:pPr lvl="1"/>
            <a:r>
              <a:rPr lang="en-US" b="1" dirty="0"/>
              <a:t>Developed an initial FY24 budget proposal with a 3.02% increase</a:t>
            </a:r>
          </a:p>
          <a:p>
            <a:pPr lvl="1"/>
            <a:r>
              <a:rPr lang="en-US" dirty="0"/>
              <a:t>Maintained a 10 year CAGR of 2.48% </a:t>
            </a:r>
          </a:p>
          <a:p>
            <a:pPr lvl="1"/>
            <a:r>
              <a:rPr lang="en-US" dirty="0"/>
              <a:t>Increased K fees for FY24</a:t>
            </a:r>
          </a:p>
          <a:p>
            <a:pPr lvl="1"/>
            <a:r>
              <a:rPr lang="en-US" dirty="0"/>
              <a:t>Funding for Phone System and Grant Elevator not included in budget, though a priority.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8E81-8028-6D47-90CD-37B2D0BD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1783"/>
          </a:xfrm>
        </p:spPr>
        <p:txBody>
          <a:bodyPr/>
          <a:lstStyle/>
          <a:p>
            <a:r>
              <a:rPr lang="en-US" b="1" dirty="0"/>
              <a:t>Key Budget Drivers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3E691-ACF0-8E4E-A5B9-36AA6944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909"/>
            <a:ext cx="7886700" cy="47951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Personnel obligations and increases (steps, lanes, COLA, 6 lane changes so far 2022) account for a 5% increase in the budget.   ($514,399) Salaries make up 82% of budget. ($11,131,010)</a:t>
            </a:r>
          </a:p>
          <a:p>
            <a:r>
              <a:rPr lang="en-US" dirty="0"/>
              <a:t>Decrease in Federal grant funding ($79K)</a:t>
            </a:r>
          </a:p>
          <a:p>
            <a:r>
              <a:rPr lang="en-US" dirty="0"/>
              <a:t>Increase in State grant funding ($47K)</a:t>
            </a:r>
          </a:p>
          <a:p>
            <a:r>
              <a:rPr lang="en-US" dirty="0"/>
              <a:t>Reduced supply budget by $40K (Math Curriculum) </a:t>
            </a:r>
          </a:p>
          <a:p>
            <a:r>
              <a:rPr lang="en-US" dirty="0"/>
              <a:t>Increased student fees by approximately $50K over 2 years (FY23 and FY24)</a:t>
            </a:r>
          </a:p>
          <a:p>
            <a:r>
              <a:rPr lang="en-US" dirty="0"/>
              <a:t>Increases in transportation costs, second year extension plus estimated fuel adjustment clause  ($56K Reg, $25K SPED)</a:t>
            </a:r>
          </a:p>
          <a:p>
            <a:r>
              <a:rPr lang="en-US" dirty="0"/>
              <a:t>A 20% Decrease in Out Of District tuitions (Approximately $100K).</a:t>
            </a:r>
          </a:p>
          <a:p>
            <a:r>
              <a:rPr lang="en-US" dirty="0"/>
              <a:t>Other considerations, needs and requests.</a:t>
            </a:r>
          </a:p>
          <a:p>
            <a:r>
              <a:rPr lang="en-US" dirty="0"/>
              <a:t>Note for FY25 all ESSER Grant Funding will be gone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9972-5F50-1C4A-AE4E-DC258E2C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3"/>
          </a:xfrm>
        </p:spPr>
        <p:txBody>
          <a:bodyPr>
            <a:normAutofit/>
          </a:bodyPr>
          <a:lstStyle/>
          <a:p>
            <a:r>
              <a:rPr lang="en-US" sz="2800" b="1" dirty="0"/>
              <a:t>Considerations for FY24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AA6A-76EF-A945-B9EA-AEC274B8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5029"/>
            <a:ext cx="7886700" cy="5131934"/>
          </a:xfrm>
        </p:spPr>
        <p:txBody>
          <a:bodyPr>
            <a:normAutofit/>
          </a:bodyPr>
          <a:lstStyle/>
          <a:p>
            <a:r>
              <a:rPr lang="en-US" b="1" dirty="0"/>
              <a:t>Additional Tier II  Tutor for Elementary- $37K</a:t>
            </a:r>
          </a:p>
          <a:p>
            <a:pPr lvl="1"/>
            <a:r>
              <a:rPr lang="en-US" b="1" dirty="0"/>
              <a:t>To address necessary support for skill development and differentiation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Requests included in FY24 budget proposal</a:t>
            </a:r>
          </a:p>
          <a:p>
            <a:r>
              <a:rPr lang="en-US" b="1" dirty="0"/>
              <a:t>Additional Tier II  Tutor for Elementary- $37K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>
            <a:extLst>
              <a:ext uri="{FF2B5EF4-FFF2-40B4-BE49-F238E27FC236}">
                <a16:creationId xmlns:a16="http://schemas.microsoft.com/office/drawing/2014/main" id="{C2BB8147-EF30-994F-8767-18B13AC1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71552"/>
            <a:ext cx="7620000" cy="64928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1400" b="1" dirty="0"/>
              <a:t>	</a:t>
            </a:r>
            <a:r>
              <a:rPr lang="en-US" altLang="en-US" sz="6000" b="1" dirty="0"/>
              <a:t>$12,794,097 = 3.02% increase over FY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2C76E-C89B-5543-8C9D-8638711A3FBC}"/>
              </a:ext>
            </a:extLst>
          </p:cNvPr>
          <p:cNvSpPr txBox="1"/>
          <p:nvPr/>
        </p:nvSpPr>
        <p:spPr>
          <a:xfrm rot="16200000">
            <a:off x="38101" y="3305686"/>
            <a:ext cx="1981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300000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Voted Budgets,   (blue)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A6A3D906-DB27-074B-96C2-4D765EB883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12794" y="3326607"/>
            <a:ext cx="2667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Year over Year %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Increa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    </a:t>
            </a:r>
          </a:p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(gold)</a:t>
            </a:r>
          </a:p>
        </p:txBody>
      </p:sp>
      <p:graphicFrame>
        <p:nvGraphicFramePr>
          <p:cNvPr id="24582" name="Object 5">
            <a:extLst>
              <a:ext uri="{FF2B5EF4-FFF2-40B4-BE49-F238E27FC236}">
                <a16:creationId xmlns:a16="http://schemas.microsoft.com/office/drawing/2014/main" id="{836448C7-E488-B74C-8802-5539A1A0E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59995"/>
              </p:ext>
            </p:extLst>
          </p:nvPr>
        </p:nvGraphicFramePr>
        <p:xfrm>
          <a:off x="214313" y="1423988"/>
          <a:ext cx="8658225" cy="397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9791700" imgH="4229100" progId="Excel.Sheet.12">
                  <p:embed/>
                </p:oleObj>
              </mc:Choice>
              <mc:Fallback>
                <p:oleObj name="Worksheet" r:id="rId3" imgW="9791700" imgH="4229100" progId="Excel.Sheet.12">
                  <p:embed/>
                  <p:pic>
                    <p:nvPicPr>
                      <p:cNvPr id="24582" name="Object 5">
                        <a:extLst>
                          <a:ext uri="{FF2B5EF4-FFF2-40B4-BE49-F238E27FC236}">
                            <a16:creationId xmlns:a16="http://schemas.microsoft.com/office/drawing/2014/main" id="{836448C7-E488-B74C-8802-5539A1A0E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3988"/>
                        <a:ext cx="8658225" cy="397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7AEBA83-95B7-5D4F-9681-5D2456FD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4" y="214313"/>
            <a:ext cx="7886700" cy="600076"/>
          </a:xfrm>
        </p:spPr>
        <p:txBody>
          <a:bodyPr>
            <a:normAutofit fontScale="90000"/>
          </a:bodyPr>
          <a:lstStyle/>
          <a:p>
            <a:r>
              <a:rPr lang="en-US" dirty="0"/>
              <a:t>FY24 Budget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4BBF98-3077-E64E-8C61-3D9EAD91C1D5}"/>
              </a:ext>
            </a:extLst>
          </p:cNvPr>
          <p:cNvSpPr txBox="1"/>
          <p:nvPr/>
        </p:nvSpPr>
        <p:spPr>
          <a:xfrm>
            <a:off x="985838" y="5729288"/>
            <a:ext cx="75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Year CAGR = 2.48%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34FEF-CADA-714C-B20B-3647A7BE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330"/>
            <a:ext cx="7886700" cy="357809"/>
          </a:xfrm>
        </p:spPr>
        <p:txBody>
          <a:bodyPr>
            <a:noAutofit/>
          </a:bodyPr>
          <a:lstStyle/>
          <a:p>
            <a:r>
              <a:rPr lang="en-US" sz="3200" dirty="0"/>
              <a:t>CPS YOY Budget Detail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A22686-58E6-4E1F-F3EA-6243B084F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04" y="467139"/>
            <a:ext cx="7573618" cy="6281531"/>
          </a:xfrm>
        </p:spPr>
      </p:pic>
    </p:spTree>
    <p:extLst>
      <p:ext uri="{BB962C8B-B14F-4D97-AF65-F5344CB8AC3E}">
        <p14:creationId xmlns:p14="http://schemas.microsoft.com/office/powerpoint/2010/main" val="398943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7A2486-6BE7-314F-A20D-99856D36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113"/>
            <a:ext cx="7886700" cy="932688"/>
          </a:xfrm>
        </p:spPr>
        <p:txBody>
          <a:bodyPr/>
          <a:lstStyle/>
          <a:p>
            <a:r>
              <a:rPr lang="en-US" dirty="0"/>
              <a:t>CPS FY24 Select Budget Items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F631098-88E0-D34C-8EC6-DF850F0ED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17843"/>
              </p:ext>
            </p:extLst>
          </p:nvPr>
        </p:nvGraphicFramePr>
        <p:xfrm>
          <a:off x="628650" y="1066801"/>
          <a:ext cx="7878041" cy="56942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435243986"/>
                    </a:ext>
                  </a:extLst>
                </a:gridCol>
                <a:gridCol w="3934691">
                  <a:extLst>
                    <a:ext uri="{9D8B030D-6E8A-4147-A177-3AD203B41FA5}">
                      <a16:colId xmlns:a16="http://schemas.microsoft.com/office/drawing/2014/main" val="1832803469"/>
                    </a:ext>
                  </a:extLst>
                </a:gridCol>
              </a:tblGrid>
              <a:tr h="40332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CONTRACTUAL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$477,400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84805"/>
                  </a:ext>
                </a:extLst>
              </a:tr>
              <a:tr h="40332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NEW TIER II TUTOR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$37,000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995735"/>
                  </a:ext>
                </a:extLst>
              </a:tr>
              <a:tr h="403328">
                <a:tc>
                  <a:txBody>
                    <a:bodyPr/>
                    <a:lstStyle/>
                    <a:p>
                      <a:r>
                        <a:rPr lang="en-US" b="1" i="0" dirty="0"/>
                        <a:t>TUITION &amp; 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/>
                        <a:t>($178,041)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05187"/>
                  </a:ext>
                </a:extLst>
              </a:tr>
              <a:tr h="1292859">
                <a:tc>
                  <a:txBody>
                    <a:bodyPr/>
                    <a:lstStyle/>
                    <a:p>
                      <a:r>
                        <a:rPr lang="en-US" b="1" i="0" dirty="0"/>
                        <a:t>TRANSPORTATION</a:t>
                      </a:r>
                      <a:r>
                        <a:rPr lang="en-US" i="0" dirty="0"/>
                        <a:t> </a:t>
                      </a:r>
                    </a:p>
                    <a:p>
                      <a:r>
                        <a:rPr lang="en-US" i="0" dirty="0"/>
                        <a:t>REGULAR ED (5% + FUEL ADJUSTMENT)</a:t>
                      </a:r>
                    </a:p>
                    <a:p>
                      <a:r>
                        <a:rPr lang="en-US" i="0" dirty="0"/>
                        <a:t>SPECIAL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TOTAL TRANSPORTATION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/>
                        <a:t>$81,659</a:t>
                      </a:r>
                    </a:p>
                    <a:p>
                      <a:pPr algn="r"/>
                      <a:r>
                        <a:rPr lang="en-US" i="0" dirty="0"/>
                        <a:t>$56K</a:t>
                      </a:r>
                    </a:p>
                    <a:p>
                      <a:pPr algn="r"/>
                      <a:r>
                        <a:rPr lang="en-US" i="0" dirty="0"/>
                        <a:t>$25K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/>
                        <a:t>$81,659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33280"/>
                  </a:ext>
                </a:extLst>
              </a:tr>
              <a:tr h="403328">
                <a:tc>
                  <a:txBody>
                    <a:bodyPr/>
                    <a:lstStyle/>
                    <a:p>
                      <a:r>
                        <a:rPr lang="en-US" b="1" i="0" dirty="0"/>
                        <a:t>FY24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/>
                        <a:t>($31,183)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85409"/>
                  </a:ext>
                </a:extLst>
              </a:tr>
              <a:tr h="1742679">
                <a:tc>
                  <a:txBody>
                    <a:bodyPr/>
                    <a:lstStyle/>
                    <a:p>
                      <a:r>
                        <a:rPr lang="en-US" b="1" i="0" dirty="0"/>
                        <a:t>STUDENT FEES</a:t>
                      </a:r>
                    </a:p>
                    <a:p>
                      <a:r>
                        <a:rPr lang="en-US" i="0" dirty="0"/>
                        <a:t>INCREASE IN K FEES</a:t>
                      </a:r>
                    </a:p>
                    <a:p>
                      <a:r>
                        <a:rPr lang="en-US" i="0" dirty="0"/>
                        <a:t>ACCUMULATED SPED TUITION</a:t>
                      </a:r>
                    </a:p>
                    <a:p>
                      <a:r>
                        <a:rPr lang="en-US" i="0" dirty="0"/>
                        <a:t>ANNUAL ALLOCATION WITH</a:t>
                      </a:r>
                    </a:p>
                    <a:p>
                      <a:r>
                        <a:rPr lang="en-US" i="0" dirty="0"/>
                        <a:t>ACCUMULATED REVOLVING FEES</a:t>
                      </a:r>
                    </a:p>
                    <a:p>
                      <a:r>
                        <a:rPr lang="en-US" i="0" dirty="0"/>
                        <a:t>TOTAL STUDENT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0" dirty="0"/>
                        <a:t>$91,209</a:t>
                      </a:r>
                    </a:p>
                    <a:p>
                      <a:pPr algn="r"/>
                      <a:r>
                        <a:rPr lang="en-US" i="0" dirty="0"/>
                        <a:t>$25K</a:t>
                      </a:r>
                    </a:p>
                    <a:p>
                      <a:pPr algn="r"/>
                      <a:r>
                        <a:rPr lang="en-US" i="0" dirty="0"/>
                        <a:t>$22K</a:t>
                      </a:r>
                    </a:p>
                    <a:p>
                      <a:pPr algn="r"/>
                      <a:r>
                        <a:rPr lang="en-US" i="0" dirty="0"/>
                        <a:t>$176K</a:t>
                      </a:r>
                    </a:p>
                    <a:p>
                      <a:pPr algn="r"/>
                      <a:endParaRPr lang="en-US" i="0" dirty="0"/>
                    </a:p>
                    <a:p>
                      <a:pPr algn="r"/>
                      <a:r>
                        <a:rPr lang="en-US" i="0" dirty="0"/>
                        <a:t>$223,840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509732"/>
                  </a:ext>
                </a:extLst>
              </a:tr>
              <a:tr h="642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/>
                        <a:t>Total Increase FY24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/>
                        <a:t>$375,643 or a 3.02% increase</a:t>
                      </a:r>
                    </a:p>
                    <a:p>
                      <a:pPr algn="r"/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55326"/>
                  </a:ext>
                </a:extLst>
              </a:tr>
              <a:tr h="403328">
                <a:tc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0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7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F4F3-72BD-0F44-859A-9690C242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CPS Projected Student Enrollment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EDC0AD-CE4D-1348-8860-CC385C671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72185"/>
              </p:ext>
            </p:extLst>
          </p:nvPr>
        </p:nvGraphicFramePr>
        <p:xfrm>
          <a:off x="950606" y="1806734"/>
          <a:ext cx="7242788" cy="4392200"/>
        </p:xfrm>
        <a:graphic>
          <a:graphicData uri="http://schemas.openxmlformats.org/drawingml/2006/table">
            <a:tbl>
              <a:tblPr/>
              <a:tblGrid>
                <a:gridCol w="944301">
                  <a:extLst>
                    <a:ext uri="{9D8B030D-6E8A-4147-A177-3AD203B41FA5}">
                      <a16:colId xmlns:a16="http://schemas.microsoft.com/office/drawing/2014/main" val="1762268486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2582745817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2147326881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973367292"/>
                    </a:ext>
                  </a:extLst>
                </a:gridCol>
                <a:gridCol w="1000959">
                  <a:extLst>
                    <a:ext uri="{9D8B030D-6E8A-4147-A177-3AD203B41FA5}">
                      <a16:colId xmlns:a16="http://schemas.microsoft.com/office/drawing/2014/main" val="2030685097"/>
                    </a:ext>
                  </a:extLst>
                </a:gridCol>
                <a:gridCol w="1029288">
                  <a:extLst>
                    <a:ext uri="{9D8B030D-6E8A-4147-A177-3AD203B41FA5}">
                      <a16:colId xmlns:a16="http://schemas.microsoft.com/office/drawing/2014/main" val="2064253803"/>
                    </a:ext>
                  </a:extLst>
                </a:gridCol>
                <a:gridCol w="1435337">
                  <a:extLst>
                    <a:ext uri="{9D8B030D-6E8A-4147-A177-3AD203B41FA5}">
                      <a16:colId xmlns:a16="http://schemas.microsoft.com/office/drawing/2014/main" val="1833723978"/>
                    </a:ext>
                  </a:extLst>
                </a:gridCol>
              </a:tblGrid>
              <a:tr h="8158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Grade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5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F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5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</a:rPr>
                        <a:t>2018-19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E0DF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1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F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2019-20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01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1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2020-21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1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18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1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</a:rPr>
                        <a:t>2021-2022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18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18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</a:rPr>
                        <a:t>2022-23</a:t>
                      </a:r>
                    </a:p>
                  </a:txBody>
                  <a:tcPr marL="28329" marR="283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</a:rPr>
                        <a:t>2023-24</a:t>
                      </a:r>
                    </a:p>
                  </a:txBody>
                  <a:tcPr marL="28329" marR="2832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31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1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70941"/>
                  </a:ext>
                </a:extLst>
              </a:tr>
              <a:tr h="284484"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 dirty="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45790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Pre-K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B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D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4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0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15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70492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K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80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4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4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0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4B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F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0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0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76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57-59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49206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E07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F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7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3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F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F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2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B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B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6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1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E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0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77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63-65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8504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3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3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1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B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B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E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B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E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40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E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0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40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40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60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77-79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08282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8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08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5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5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0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56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0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0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D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F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62-64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7688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8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A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8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00A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4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9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D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D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D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DB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2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58-60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4692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4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D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4E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E0D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D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D3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60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D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B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00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69-71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2865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0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B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B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B6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61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2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72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66-68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35382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000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8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72-74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5664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>
                          <a:effectLst/>
                        </a:rPr>
                        <a:t>8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6A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3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73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B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67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82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F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5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63-65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5074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6A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3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6A0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3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3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E0B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F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F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5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405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5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D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800">
                        <a:effectLst/>
                      </a:endParaRP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A02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1781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Total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00C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0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6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609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00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F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0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0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606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C0F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F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FD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593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80F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F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F0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623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2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D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606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80D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D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D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602-620</a:t>
                      </a:r>
                    </a:p>
                  </a:txBody>
                  <a:tcPr marL="28329" marR="28329" marT="0" marB="0" anchor="b">
                    <a:lnL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2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33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B78B-FAA5-FA42-9ED4-5B3FFC47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231"/>
          </a:xfrm>
        </p:spPr>
        <p:txBody>
          <a:bodyPr/>
          <a:lstStyle/>
          <a:p>
            <a:r>
              <a:rPr lang="en-US" b="1" dirty="0"/>
              <a:t>CPS Projected Sections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A36633-8386-0B41-8ED4-81E5890DD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49513"/>
              </p:ext>
            </p:extLst>
          </p:nvPr>
        </p:nvGraphicFramePr>
        <p:xfrm>
          <a:off x="1094013" y="1208089"/>
          <a:ext cx="7487240" cy="4968873"/>
        </p:xfrm>
        <a:graphic>
          <a:graphicData uri="http://schemas.openxmlformats.org/drawingml/2006/table">
            <a:tbl>
              <a:tblPr/>
              <a:tblGrid>
                <a:gridCol w="1326942">
                  <a:extLst>
                    <a:ext uri="{9D8B030D-6E8A-4147-A177-3AD203B41FA5}">
                      <a16:colId xmlns:a16="http://schemas.microsoft.com/office/drawing/2014/main" val="2297765911"/>
                    </a:ext>
                  </a:extLst>
                </a:gridCol>
                <a:gridCol w="1493888">
                  <a:extLst>
                    <a:ext uri="{9D8B030D-6E8A-4147-A177-3AD203B41FA5}">
                      <a16:colId xmlns:a16="http://schemas.microsoft.com/office/drawing/2014/main" val="2023512387"/>
                    </a:ext>
                  </a:extLst>
                </a:gridCol>
                <a:gridCol w="766677">
                  <a:extLst>
                    <a:ext uri="{9D8B030D-6E8A-4147-A177-3AD203B41FA5}">
                      <a16:colId xmlns:a16="http://schemas.microsoft.com/office/drawing/2014/main" val="4074130692"/>
                    </a:ext>
                  </a:extLst>
                </a:gridCol>
                <a:gridCol w="766677">
                  <a:extLst>
                    <a:ext uri="{9D8B030D-6E8A-4147-A177-3AD203B41FA5}">
                      <a16:colId xmlns:a16="http://schemas.microsoft.com/office/drawing/2014/main" val="3450040778"/>
                    </a:ext>
                  </a:extLst>
                </a:gridCol>
                <a:gridCol w="980463">
                  <a:extLst>
                    <a:ext uri="{9D8B030D-6E8A-4147-A177-3AD203B41FA5}">
                      <a16:colId xmlns:a16="http://schemas.microsoft.com/office/drawing/2014/main" val="3452962440"/>
                    </a:ext>
                  </a:extLst>
                </a:gridCol>
                <a:gridCol w="810908">
                  <a:extLst>
                    <a:ext uri="{9D8B030D-6E8A-4147-A177-3AD203B41FA5}">
                      <a16:colId xmlns:a16="http://schemas.microsoft.com/office/drawing/2014/main" val="3418208660"/>
                    </a:ext>
                  </a:extLst>
                </a:gridCol>
                <a:gridCol w="1341685">
                  <a:extLst>
                    <a:ext uri="{9D8B030D-6E8A-4147-A177-3AD203B41FA5}">
                      <a16:colId xmlns:a16="http://schemas.microsoft.com/office/drawing/2014/main" val="3100144053"/>
                    </a:ext>
                  </a:extLst>
                </a:gridCol>
              </a:tblGrid>
              <a:tr h="8394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Grade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Actual Grade Sizes 22-23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Actual Sections 22-23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Average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Class sizes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22-23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Projected Class Size 2023-2024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Projected Class Sections 2023-2024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Average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Class sizes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2023-2024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52980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286929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Pre-K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979295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Kindergarten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57-59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105795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First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77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63-65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19212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Second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20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77-79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68856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Pre-K - 2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203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212-218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dirty="0">
                          <a:effectLst/>
                        </a:rPr>
                        <a:t>14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Guideline&lt;18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158305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827769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Third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57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19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62-64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21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846357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Fourth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69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58-60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17465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Fifth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59-71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605851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3 - 5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210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179-195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dirty="0">
                          <a:effectLst/>
                        </a:rPr>
                        <a:t>10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Guideline&lt;21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606880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8593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Sixth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72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66-68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542149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Seventh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72-74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51233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Eighth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69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dirty="0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63-65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378408"/>
                  </a:ext>
                </a:extLst>
              </a:tr>
              <a:tr h="167883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6 - 8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210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201-207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12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89854"/>
                  </a:ext>
                </a:extLst>
              </a:tr>
              <a:tr h="192366"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613846"/>
                  </a:ext>
                </a:extLst>
              </a:tr>
              <a:tr h="378903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Total</a:t>
                      </a:r>
                      <a:br>
                        <a:rPr lang="en-US" sz="1100" b="1">
                          <a:effectLst/>
                        </a:rPr>
                      </a:br>
                      <a:r>
                        <a:rPr lang="en-US" sz="1100" b="1">
                          <a:effectLst/>
                        </a:rPr>
                        <a:t>(Pre-K-8)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623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17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602-620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13557"/>
                  </a:ext>
                </a:extLst>
              </a:tr>
              <a:tr h="167883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987627"/>
                  </a:ext>
                </a:extLst>
              </a:tr>
              <a:tr h="167883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804616"/>
                  </a:ext>
                </a:extLst>
              </a:tr>
              <a:tr h="16904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Total sections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404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36</a:t>
                      </a: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7488" marR="1748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1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8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134143</TotalTime>
  <Words>1019</Words>
  <Application>Microsoft Macintosh PowerPoint</Application>
  <PresentationFormat>Letter Paper (8.5x11 in)</PresentationFormat>
  <Paragraphs>446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 Theme</vt:lpstr>
      <vt:lpstr>Worksheet</vt:lpstr>
      <vt:lpstr>Carlisle Public School</vt:lpstr>
      <vt:lpstr>Recent Budgetary Context </vt:lpstr>
      <vt:lpstr>Key Budget Drivers FY24</vt:lpstr>
      <vt:lpstr>Considerations for FY24 Budget</vt:lpstr>
      <vt:lpstr>FY24 Budget Proposal</vt:lpstr>
      <vt:lpstr>CPS YOY Budget Detail</vt:lpstr>
      <vt:lpstr>CPS FY24 Select Budget Items</vt:lpstr>
      <vt:lpstr>CPS Projected Student Enrollment</vt:lpstr>
      <vt:lpstr>CPS Projected Sections</vt:lpstr>
      <vt:lpstr>CPS Projected Staffing</vt:lpstr>
      <vt:lpstr>District Comparison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Carlisle Public School</dc:title>
  <dc:creator>Triola Stats</dc:creator>
  <cp:lastModifiedBy>joshea@carlisle.k12.ma.us</cp:lastModifiedBy>
  <cp:revision>114</cp:revision>
  <cp:lastPrinted>2021-10-18T14:49:19Z</cp:lastPrinted>
  <dcterms:created xsi:type="dcterms:W3CDTF">2021-09-20T01:07:22Z</dcterms:created>
  <dcterms:modified xsi:type="dcterms:W3CDTF">2023-04-28T11:21:22Z</dcterms:modified>
</cp:coreProperties>
</file>