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56" r:id="rId4"/>
    <p:sldId id="257" r:id="rId5"/>
    <p:sldId id="262"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6" d="100"/>
          <a:sy n="56" d="100"/>
        </p:scale>
        <p:origin x="2155"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Tobin" userId="c86fd19b26e43a68" providerId="LiveId" clId="{331136F0-5374-4296-9D41-F393A1EF05C8}"/>
    <pc:docChg chg="delSld">
      <pc:chgData name="Steve Tobin" userId="c86fd19b26e43a68" providerId="LiveId" clId="{331136F0-5374-4296-9D41-F393A1EF05C8}" dt="2025-03-05T14:41:30.131" v="0" actId="47"/>
      <pc:docMkLst>
        <pc:docMk/>
      </pc:docMkLst>
      <pc:sldChg chg="del">
        <pc:chgData name="Steve Tobin" userId="c86fd19b26e43a68" providerId="LiveId" clId="{331136F0-5374-4296-9D41-F393A1EF05C8}" dt="2025-03-05T14:41:30.131" v="0" actId="47"/>
        <pc:sldMkLst>
          <pc:docMk/>
          <pc:sldMk cId="2029548720" sldId="26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15:53:18.9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383 9,'0'0,"0"-1,0 1,0 0,0-1,0 1,0 0,0 0,0-1,0 1,0 0,0 0,0-1,0 1,0 0,0 0,0-1,0 1,0 0,-1 0,1 0,0-1,0 1,0 0,0 0,0 0,-1-1,1 1,0 0,0 0,0 0,-1 0,1 0,0-1,0 1,-1 0,1 0,0 0,0 0,-1 0,1 0,0 0,0 0,-1 0,1 0,0 0,0 0,-1 0,1 0,0 0,0 0,-1 0,1 0,0 1,0-1,-1 0,-19 15,-18 26,33-31,0 0,0 1,1 0,0 0,1 0,0 0,1 0,-2 12,-6 29,-1-10,-26 120,32-143,0 1,-1-1,-2 0,1-1,-13 20,7-13,-13 38,11-16,-37 132,39-128,7-29,1-1,-4 42,6-32,-9 44,6-47,-5 60,11-38,1 0,3-1,11 56,-9-62,-2-1,-3 79,2 22,11-66,-9-57,-1 0,2 23,-3 2,-2-8,2 0,10 46,-7-55,-4-18,0 1,0-1,1 1,1-1,0 0,0-1,7 13,-2-6,-1 0,-1 1,-1 0,0 0,-1 0,4 33,1-5,-5-14,3 41,-6-50,0 0,1 0,1 0,13 37,-10-39,-1 0,0 1,-2-1,4 41,-7 84,0 6,1-137,0-1,1 1,1-1,0 0,1 0,0 0,1-1,0 0,1 0,0 0,1-1,1 0,-1-1,2 1,14 12,-15-14,0 1,0 0,-1 0,-1 1,0 0,0 0,9 24,17 26,-23-40,0 0,-1 0,-1 1,-1 0,7 40,-12-56,22 141,-4-44,5 25,-14-95,27 60,-5-17,-19-41,-5-11,0 0,8 34,-11-35,2-2,0 1,1-1,2 0,0-1,21 29,-12-18,23 47,-3-7,-28-52,-1-1,13 33,8 22,-18-42,12 35,-22-49,-1 1,0 0,-1 0,-1 1,-2 20,0-23,1 0,1 0,0 0,1 0,0 0,2 0,5 16,41 121,-45-142,0 0,1-1,0 0,14 18,-14-21,-1 0,0 0,0 0,-1 1,0-1,0 1,0 0,-1 1,-1-1,3 11,-1 24,-4 72,1 11,0-109,1 1,1 0,1-1,0 0,8 18,20 65,-25-73,1 0,2-1,23 48,-26-60,-1 0,0 0,-1 0,-1 1,0-1,-1 1,-1 0,0 0,-1 0,-1 17,2 17,11 21,-1-7,5 40,-10-65,5 71,-11 513,-3-291,0-300,-2 1,-2-1,-15 54,17-73,-17 57,12-43,1 1,2-1,0 1,-3 51,10 22,-1 54,-4-131,-1 1,0-1,-12 28,8-25,-9 49,-19 87,24-112,8-33,1 0,-4 25,2-11,-1 0,-1-1,-2 0,-21 45,24-58,-12 25,12-27,0 0,1 0,1 0,0 1,-5 31,-5 54,-3 53,16-138,0 0,-1-1,-1 0,0 1,-13 28,-1 5,-1 26,11-56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7-05T15:53:44.3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0,'10'1,"-1"1,1-1,-1 2,1-1,-1 1,0 1,0 0,10 6,-7-4,0-1,1 0,20 6,47-3,-59-7,0 1,31 7,-41-6,-4-2,0 1,0-1,0 1,0 1,-1-1,1 1,-1 1,1-1,-1 1,0 0,-1 0,1 1,6 6,5 10,25 40,-28-38,32 38,-41-55,0 1,-1-1,1 1,-2 0,1 1,-1-1,0 0,0 1,-1 0,0 0,-1-1,1 12,0 13,-4 58,0-40,2-22,1 0,1 0,1 0,9 33,78 230,-85-272,0 1,-2-1,0 0,-1 1,-1 36,-1-33,1 1,0-1,9 41,-4-37,-1 1,1 57,-2-24,0-34,2 0,0-1,13 33,6 27,-11-38,-9-30,0-1,3 28,-5-21,1 0,2 0,15 43,36 64,-40-97,-13-22,0 0,-1 0,0 1,-1-1,0 1,-1-1,-1 17,0-19,0 1,1 0,0 0,0-1,1 1,1-1,0 1,0-1,1 0,5 10,-3-7,0-1,0 1,-1 0,-1 0,0 1,3 21,9 33,-12-59,0-1,0 0,1 0,0-1,0 1,7 7,20 30,-14-11,18 49,-32-71,0 1,-1 0,0 0,-1 0,-1 0,0 0,-1 22,0-32,-1 1,0-1,1 0,-1 0,-1 1,1-1,0 0,-1 0,0 0,1 0,-1-1,0 1,0 0,-1-1,1 1,-1-1,1 0,-1 0,0 0,1 0,-1 0,0-1,0 1,-1-1,1 0,0 0,0 0,0 0,-1-1,-5 1,-7 1,-1-1,0 0,0-1,-30-5,42 5,0-1,0 0,0 0,0 0,0-1,1 0,-1 1,0-2,1 1,-1 0,1-1,0 0,-5-5,5 4,0 0,1-1,0 0,0 0,0 0,1 0,0 0,0 0,0-1,0 1,0-8,-23-77,-3-20,23 70,2 0,5-72,0 62,-5-51,1 88,-1-1,-1 0,0 1,0 0,-10-18,8 17,0 1,1-1,0-1,-3-21,4 0,1 14,0 0,-1 0,-11-35,-26-81,28 86,-23-56,23 79,8 18,0-1,1 1,0-1,0 0,-2-18,3 7,-1 0,-1 0,-1 1,-1 0,-1 0,-1 0,-20-35,24 47,0-1,0 0,2 0,-4-13,4 13,0 0,0 1,-1-1,-10-17,-6-9,1-1,-24-73,13 30,-42-135,55 146,12 44,-1 0,-1 0,-1 1,-2 0,-20-39,25 55,0 3,2 0,-1-1,1 1,0-1,0 0,-3-10,6 14,0 1,0-1,0 1,0-1,0 0,1 1,-1-1,1 1,-1-1,1 1,0 0,0-1,0 1,0 0,1-1,-1 1,1 0,-1 0,1 0,0 0,0 1,3-4,36-26,-40 30,1 0,-1 0,1 0,-1 0,1 0,-1 1,1-1,0 0,-1 1,1-1,0 1,0 0,-1 0,1-1,0 1,0 0,-1 1,1-1,0 0,0 0,-1 1,1-1,0 1,-1-1,3 2,-4-1,0-1,0 1,-1-1,1 1,0-1,0 0,-1 1,1-1,0 1,-1-1,1 0,-1 1,1-1,-1 0,1 1,-1-1,1 0,0 0,-1 1,0-1,1 0,-1 0,1 0,-1 0,1 0,-1 1,1-1,-1 0,0-1,-21 6,-19-1,30-4,0 0,1 1,-1 1,1 0,-13 3,21-4,-1 1,0-1,0 0,1 1,-1 0,0 0,1 0,0 0,-1 0,1 0,0 0,0 1,0-1,1 1,-1-1,0 1,1 0,0 0,0 0,0-1,0 1,-1 5,0 4,0 1,1 0,0 0,1 0,0 0,1 0,4 16,3 7,16 42,-3-12,-8-5,-12-52,0 1,1-1,0 0,1 1,0-1,0 0,1 0,0-1,0 1,1-1,1 0,9 12,2 2,0 0,-2 1,0 0,21 48,-18-33,24 35,-35-62,-1 1,-1-1,0 1,-1 0,4 16,-5-15,1-1,0 0,1 0,11 21,-10-23,-1-1,0 1,-1 0,0 0,-1 0,0 0,-1 1,2 11,-1 12,-1 42,-3-48,2 0,7 48,0-33,-5-23,1-1,1 1,1-1,13 32,-11-32,-1 0,-1 0,6 26,-8-25,1 0,1 0,10 21,-5-12,-1 0,-1 1,-2 0,-1 0,3 61,-3-37,-6-39,-4-21,-4-26,-1-66,8-146,2 124,-2 102,-1-1,0 0,-9-27,6 25,1-1,-3-26,5-10,2 29,-1 0,-2 1,-1-1,0 0,-17-48,14 53,1-1,1 0,1 0,1-1,0-38,0-1,-14-54,5 47,-18-85,16 98,8 38,1 0,-3-39,5 28,0 0,-12-42,10 49,1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658B7E-3A74-4519-B4E3-7DE82DEA04BC}"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411955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658B7E-3A74-4519-B4E3-7DE82DEA04BC}"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175811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658B7E-3A74-4519-B4E3-7DE82DEA04BC}"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3270346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658B7E-3A74-4519-B4E3-7DE82DEA04BC}"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149073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658B7E-3A74-4519-B4E3-7DE82DEA04BC}"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158433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658B7E-3A74-4519-B4E3-7DE82DEA04BC}"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372915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658B7E-3A74-4519-B4E3-7DE82DEA04BC}"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405798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658B7E-3A74-4519-B4E3-7DE82DEA04BC}"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273373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58B7E-3A74-4519-B4E3-7DE82DEA04BC}"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238233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658B7E-3A74-4519-B4E3-7DE82DEA04BC}"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1334359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658B7E-3A74-4519-B4E3-7DE82DEA04BC}"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13D8D9-4B03-4B51-A7B1-34902551F7EB}" type="slidenum">
              <a:rPr lang="en-US" smtClean="0"/>
              <a:t>‹#›</a:t>
            </a:fld>
            <a:endParaRPr lang="en-US"/>
          </a:p>
        </p:txBody>
      </p:sp>
    </p:spTree>
    <p:extLst>
      <p:ext uri="{BB962C8B-B14F-4D97-AF65-F5344CB8AC3E}">
        <p14:creationId xmlns:p14="http://schemas.microsoft.com/office/powerpoint/2010/main" val="170082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658B7E-3A74-4519-B4E3-7DE82DEA04BC}" type="datetimeFigureOut">
              <a:rPr lang="en-US" smtClean="0"/>
              <a:t>3/5/2025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13D8D9-4B03-4B51-A7B1-34902551F7EB}" type="slidenum">
              <a:rPr lang="en-US" smtClean="0"/>
              <a:t>‹#›</a:t>
            </a:fld>
            <a:endParaRPr lang="en-US"/>
          </a:p>
        </p:txBody>
      </p:sp>
    </p:spTree>
    <p:extLst>
      <p:ext uri="{BB962C8B-B14F-4D97-AF65-F5344CB8AC3E}">
        <p14:creationId xmlns:p14="http://schemas.microsoft.com/office/powerpoint/2010/main" val="1437663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9B41EB-083B-AB49-A829-410EA9BFD4C5}"/>
              </a:ext>
            </a:extLst>
          </p:cNvPr>
          <p:cNvSpPr txBox="1"/>
          <p:nvPr/>
        </p:nvSpPr>
        <p:spPr>
          <a:xfrm>
            <a:off x="508000" y="369455"/>
            <a:ext cx="8128000" cy="4801314"/>
          </a:xfrm>
          <a:prstGeom prst="rect">
            <a:avLst/>
          </a:prstGeom>
          <a:noFill/>
        </p:spPr>
        <p:txBody>
          <a:bodyPr wrap="square" rtlCol="0">
            <a:spAutoFit/>
          </a:bodyPr>
          <a:lstStyle/>
          <a:p>
            <a:r>
              <a:rPr lang="en-US" dirty="0"/>
              <a:t>Article 31, Davis Land CR</a:t>
            </a:r>
          </a:p>
          <a:p>
            <a:endParaRPr lang="en-US" dirty="0"/>
          </a:p>
          <a:p>
            <a:pPr marL="342900" indent="-342900">
              <a:buAutoNum type="arabicPeriod"/>
            </a:pPr>
            <a:r>
              <a:rPr lang="en-US" dirty="0"/>
              <a:t>The State is purchasing a 23-acre lot on East Street (26-2-0) from the Davis family for addition to abutting Great Brook Farm State Park. </a:t>
            </a:r>
          </a:p>
          <a:p>
            <a:pPr marL="342900" indent="-342900">
              <a:buAutoNum type="arabicPeriod"/>
            </a:pPr>
            <a:r>
              <a:rPr lang="en-US" dirty="0"/>
              <a:t>The lot currently has a Conservation Restriction (#11) granted to the Town in 1978 by Jim and Wendy Davis.  The CR prevents development of the land.</a:t>
            </a:r>
          </a:p>
          <a:p>
            <a:pPr marL="342900" indent="-342900">
              <a:buAutoNum type="arabicPeriod"/>
            </a:pPr>
            <a:r>
              <a:rPr lang="en-US" dirty="0"/>
              <a:t>The State cannot purchase land with a CR held by a Town.</a:t>
            </a:r>
          </a:p>
          <a:p>
            <a:pPr marL="342900" indent="-342900">
              <a:buAutoNum type="arabicPeriod"/>
            </a:pPr>
            <a:r>
              <a:rPr lang="en-US" dirty="0"/>
              <a:t>This article will transfer CR ownership from the Town to the State so the sale can proceed.  </a:t>
            </a:r>
          </a:p>
          <a:p>
            <a:pPr marL="342900" indent="-342900">
              <a:buAutoNum type="arabicPeriod"/>
            </a:pPr>
            <a:r>
              <a:rPr lang="en-US" dirty="0"/>
              <a:t>Transfer of the CR has been unanimously recommended by the Conservation Commission, Conservation Restriction Advisory Committee, and Trails Committee.</a:t>
            </a:r>
          </a:p>
          <a:p>
            <a:pPr marL="342900" indent="-342900">
              <a:buAutoNum type="arabicPeriod"/>
            </a:pPr>
            <a:r>
              <a:rPr lang="en-US" dirty="0"/>
              <a:t>The land transfer will provide public access to part of the Tophet East Trail, which follows historic Old Babson Road.  The current CR does not include public access to the trail.</a:t>
            </a:r>
          </a:p>
          <a:p>
            <a:pPr marL="342900" indent="-342900">
              <a:buAutoNum type="arabicPeriod"/>
            </a:pPr>
            <a:endParaRPr lang="en-US" dirty="0"/>
          </a:p>
          <a:p>
            <a:endParaRPr lang="en-US" dirty="0"/>
          </a:p>
        </p:txBody>
      </p:sp>
    </p:spTree>
    <p:extLst>
      <p:ext uri="{BB962C8B-B14F-4D97-AF65-F5344CB8AC3E}">
        <p14:creationId xmlns:p14="http://schemas.microsoft.com/office/powerpoint/2010/main" val="30505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trail&#10;&#10;AI-generated content may be incorrect.">
            <a:extLst>
              <a:ext uri="{FF2B5EF4-FFF2-40B4-BE49-F238E27FC236}">
                <a16:creationId xmlns:a16="http://schemas.microsoft.com/office/drawing/2014/main" id="{37F9A909-C2F6-7C93-89BF-01B50BE7F910}"/>
              </a:ext>
            </a:extLst>
          </p:cNvPr>
          <p:cNvPicPr>
            <a:picLocks noChangeAspect="1"/>
          </p:cNvPicPr>
          <p:nvPr/>
        </p:nvPicPr>
        <p:blipFill>
          <a:blip r:embed="rId2">
            <a:extLst>
              <a:ext uri="{28A0092B-C50C-407E-A947-70E740481C1C}">
                <a14:useLocalDpi xmlns:a14="http://schemas.microsoft.com/office/drawing/2010/main" val="0"/>
              </a:ext>
            </a:extLst>
          </a:blip>
          <a:srcRect l="4712" t="28458"/>
          <a:stretch/>
        </p:blipFill>
        <p:spPr>
          <a:xfrm>
            <a:off x="1733265" y="-10725"/>
            <a:ext cx="5909482" cy="6868725"/>
          </a:xfrm>
          <a:prstGeom prst="rect">
            <a:avLst/>
          </a:prstGeom>
        </p:spPr>
      </p:pic>
      <p:grpSp>
        <p:nvGrpSpPr>
          <p:cNvPr id="46" name="Group 45">
            <a:extLst>
              <a:ext uri="{FF2B5EF4-FFF2-40B4-BE49-F238E27FC236}">
                <a16:creationId xmlns:a16="http://schemas.microsoft.com/office/drawing/2014/main" id="{54ACA35D-3F41-FCD8-2185-C76C6462FFEE}"/>
              </a:ext>
            </a:extLst>
          </p:cNvPr>
          <p:cNvGrpSpPr/>
          <p:nvPr/>
        </p:nvGrpSpPr>
        <p:grpSpPr>
          <a:xfrm>
            <a:off x="5119200" y="3081600"/>
            <a:ext cx="1540800" cy="2462400"/>
            <a:chOff x="5119200" y="3081600"/>
            <a:chExt cx="1540800" cy="2462400"/>
          </a:xfrm>
        </p:grpSpPr>
        <p:cxnSp>
          <p:nvCxnSpPr>
            <p:cNvPr id="18" name="Straight Connector 17">
              <a:extLst>
                <a:ext uri="{FF2B5EF4-FFF2-40B4-BE49-F238E27FC236}">
                  <a16:creationId xmlns:a16="http://schemas.microsoft.com/office/drawing/2014/main" id="{005B707E-7F67-9CDC-6224-8036CA5F23A6}"/>
                </a:ext>
              </a:extLst>
            </p:cNvPr>
            <p:cNvCxnSpPr>
              <a:cxnSpLocks/>
            </p:cNvCxnSpPr>
            <p:nvPr/>
          </p:nvCxnSpPr>
          <p:spPr>
            <a:xfrm flipH="1" flipV="1">
              <a:off x="5644800" y="3088800"/>
              <a:ext cx="816171" cy="138259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314A642-1B10-C9FC-CDEB-12EC9F05E904}"/>
                </a:ext>
              </a:extLst>
            </p:cNvPr>
            <p:cNvCxnSpPr>
              <a:cxnSpLocks/>
            </p:cNvCxnSpPr>
            <p:nvPr/>
          </p:nvCxnSpPr>
          <p:spPr>
            <a:xfrm flipH="1" flipV="1">
              <a:off x="6361531" y="4525485"/>
              <a:ext cx="294869" cy="53611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A5E6B45-9028-BC75-F31F-36D63C7CE49A}"/>
                </a:ext>
              </a:extLst>
            </p:cNvPr>
            <p:cNvCxnSpPr>
              <a:cxnSpLocks/>
            </p:cNvCxnSpPr>
            <p:nvPr/>
          </p:nvCxnSpPr>
          <p:spPr>
            <a:xfrm flipH="1">
              <a:off x="6447600" y="5054400"/>
              <a:ext cx="212400" cy="1116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2E144A8-6468-000E-FA01-0FFE511083CF}"/>
                </a:ext>
              </a:extLst>
            </p:cNvPr>
            <p:cNvCxnSpPr>
              <a:cxnSpLocks/>
            </p:cNvCxnSpPr>
            <p:nvPr/>
          </p:nvCxnSpPr>
          <p:spPr>
            <a:xfrm flipH="1">
              <a:off x="6357931" y="4475749"/>
              <a:ext cx="103040" cy="5634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4D0F770-C83E-7548-4618-D0B136D85BFF}"/>
                </a:ext>
              </a:extLst>
            </p:cNvPr>
            <p:cNvCxnSpPr>
              <a:cxnSpLocks/>
            </p:cNvCxnSpPr>
            <p:nvPr/>
          </p:nvCxnSpPr>
          <p:spPr>
            <a:xfrm flipH="1" flipV="1">
              <a:off x="6451288" y="5159394"/>
              <a:ext cx="176273" cy="31554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DC84B87-81E7-8777-7BE2-ED05A0F5FE62}"/>
                </a:ext>
              </a:extLst>
            </p:cNvPr>
            <p:cNvCxnSpPr>
              <a:cxnSpLocks/>
            </p:cNvCxnSpPr>
            <p:nvPr/>
          </p:nvCxnSpPr>
          <p:spPr>
            <a:xfrm flipH="1" flipV="1">
              <a:off x="5122766" y="3359096"/>
              <a:ext cx="1278034" cy="2184904"/>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A2C6CCA-1668-9A6F-B195-5B8DFCFD138D}"/>
                </a:ext>
              </a:extLst>
            </p:cNvPr>
            <p:cNvCxnSpPr>
              <a:cxnSpLocks/>
            </p:cNvCxnSpPr>
            <p:nvPr/>
          </p:nvCxnSpPr>
          <p:spPr>
            <a:xfrm flipH="1">
              <a:off x="5119200" y="3081600"/>
              <a:ext cx="529200" cy="2844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a:extLst>
              <a:ext uri="{FF2B5EF4-FFF2-40B4-BE49-F238E27FC236}">
                <a16:creationId xmlns:a16="http://schemas.microsoft.com/office/drawing/2014/main" id="{44D4D15D-C680-C807-5F08-6D4CA93F296D}"/>
              </a:ext>
            </a:extLst>
          </p:cNvPr>
          <p:cNvSpPr txBox="1"/>
          <p:nvPr/>
        </p:nvSpPr>
        <p:spPr>
          <a:xfrm rot="3613946">
            <a:off x="5105135" y="3807697"/>
            <a:ext cx="1612219" cy="461665"/>
          </a:xfrm>
          <a:prstGeom prst="rect">
            <a:avLst/>
          </a:prstGeom>
          <a:noFill/>
        </p:spPr>
        <p:txBody>
          <a:bodyPr wrap="square" rtlCol="0">
            <a:spAutoFit/>
          </a:bodyPr>
          <a:lstStyle/>
          <a:p>
            <a:r>
              <a:rPr lang="en-US" sz="2400" dirty="0"/>
              <a:t>Davis Lot</a:t>
            </a:r>
          </a:p>
        </p:txBody>
      </p:sp>
      <p:sp>
        <p:nvSpPr>
          <p:cNvPr id="49" name="TextBox 48">
            <a:extLst>
              <a:ext uri="{FF2B5EF4-FFF2-40B4-BE49-F238E27FC236}">
                <a16:creationId xmlns:a16="http://schemas.microsoft.com/office/drawing/2014/main" id="{5799D3D5-CF7D-7AF0-DFAE-A35226E78157}"/>
              </a:ext>
            </a:extLst>
          </p:cNvPr>
          <p:cNvSpPr txBox="1"/>
          <p:nvPr/>
        </p:nvSpPr>
        <p:spPr>
          <a:xfrm rot="16745611">
            <a:off x="5975924" y="2449083"/>
            <a:ext cx="1612219" cy="369332"/>
          </a:xfrm>
          <a:prstGeom prst="rect">
            <a:avLst/>
          </a:prstGeom>
          <a:noFill/>
        </p:spPr>
        <p:txBody>
          <a:bodyPr wrap="square" rtlCol="0">
            <a:spAutoFit/>
          </a:bodyPr>
          <a:lstStyle/>
          <a:p>
            <a:r>
              <a:rPr lang="en-US" dirty="0"/>
              <a:t>Tophet East Tr</a:t>
            </a:r>
          </a:p>
        </p:txBody>
      </p:sp>
    </p:spTree>
    <p:extLst>
      <p:ext uri="{BB962C8B-B14F-4D97-AF65-F5344CB8AC3E}">
        <p14:creationId xmlns:p14="http://schemas.microsoft.com/office/powerpoint/2010/main" val="356144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AD71E-5C3E-9902-5837-58F4D40A443B}"/>
              </a:ext>
            </a:extLst>
          </p:cNvPr>
          <p:cNvPicPr>
            <a:picLocks noChangeAspect="1"/>
          </p:cNvPicPr>
          <p:nvPr/>
        </p:nvPicPr>
        <p:blipFill rotWithShape="1">
          <a:blip r:embed="rId2"/>
          <a:srcRect l="24343" t="9731" r="5556" b="4972"/>
          <a:stretch/>
        </p:blipFill>
        <p:spPr>
          <a:xfrm>
            <a:off x="21510" y="480291"/>
            <a:ext cx="9122491" cy="6243782"/>
          </a:xfrm>
          <a:prstGeom prst="rect">
            <a:avLst/>
          </a:prstGeom>
        </p:spPr>
      </p:pic>
      <p:sp>
        <p:nvSpPr>
          <p:cNvPr id="6" name="Oval 5">
            <a:extLst>
              <a:ext uri="{FF2B5EF4-FFF2-40B4-BE49-F238E27FC236}">
                <a16:creationId xmlns:a16="http://schemas.microsoft.com/office/drawing/2014/main" id="{9C6A4368-CDD8-00A1-7C69-BB577C0629F2}"/>
              </a:ext>
            </a:extLst>
          </p:cNvPr>
          <p:cNvSpPr/>
          <p:nvPr/>
        </p:nvSpPr>
        <p:spPr>
          <a:xfrm rot="866010">
            <a:off x="6488255" y="4554075"/>
            <a:ext cx="258618" cy="648759"/>
          </a:xfrm>
          <a:prstGeom prst="ellipse">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B9A9F9D-12C2-6D4C-C47C-2FC30F300C30}"/>
              </a:ext>
            </a:extLst>
          </p:cNvPr>
          <p:cNvSpPr txBox="1"/>
          <p:nvPr/>
        </p:nvSpPr>
        <p:spPr>
          <a:xfrm rot="3485412">
            <a:off x="5871195" y="4250252"/>
            <a:ext cx="957128" cy="400110"/>
          </a:xfrm>
          <a:prstGeom prst="rect">
            <a:avLst/>
          </a:prstGeom>
          <a:noFill/>
        </p:spPr>
        <p:txBody>
          <a:bodyPr wrap="square" rtlCol="0">
            <a:spAutoFit/>
          </a:bodyPr>
          <a:lstStyle/>
          <a:p>
            <a:r>
              <a:rPr lang="en-US" sz="2000" dirty="0"/>
              <a:t>Davis</a:t>
            </a:r>
          </a:p>
        </p:txBody>
      </p:sp>
      <p:sp>
        <p:nvSpPr>
          <p:cNvPr id="8" name="TextBox 7">
            <a:extLst>
              <a:ext uri="{FF2B5EF4-FFF2-40B4-BE49-F238E27FC236}">
                <a16:creationId xmlns:a16="http://schemas.microsoft.com/office/drawing/2014/main" id="{59585BB1-5D06-0551-625F-05AB0251C488}"/>
              </a:ext>
            </a:extLst>
          </p:cNvPr>
          <p:cNvSpPr txBox="1"/>
          <p:nvPr/>
        </p:nvSpPr>
        <p:spPr>
          <a:xfrm rot="3096613">
            <a:off x="6725108" y="4566181"/>
            <a:ext cx="713309" cy="215444"/>
          </a:xfrm>
          <a:prstGeom prst="rect">
            <a:avLst/>
          </a:prstGeom>
          <a:noFill/>
        </p:spPr>
        <p:txBody>
          <a:bodyPr wrap="square" rtlCol="0">
            <a:spAutoFit/>
          </a:bodyPr>
          <a:lstStyle/>
          <a:p>
            <a:r>
              <a:rPr lang="en-US" sz="800" dirty="0">
                <a:solidFill>
                  <a:schemeClr val="accent3">
                    <a:lumMod val="75000"/>
                  </a:schemeClr>
                </a:solidFill>
              </a:rPr>
              <a:t>Ice Pond Rd</a:t>
            </a:r>
          </a:p>
        </p:txBody>
      </p:sp>
      <p:sp>
        <p:nvSpPr>
          <p:cNvPr id="2" name="TextBox 1">
            <a:extLst>
              <a:ext uri="{FF2B5EF4-FFF2-40B4-BE49-F238E27FC236}">
                <a16:creationId xmlns:a16="http://schemas.microsoft.com/office/drawing/2014/main" id="{5A353AD0-9846-DBF7-B495-D121F0CF8586}"/>
              </a:ext>
            </a:extLst>
          </p:cNvPr>
          <p:cNvSpPr txBox="1"/>
          <p:nvPr/>
        </p:nvSpPr>
        <p:spPr>
          <a:xfrm>
            <a:off x="1692876" y="5726546"/>
            <a:ext cx="3738107" cy="923330"/>
          </a:xfrm>
          <a:prstGeom prst="rect">
            <a:avLst/>
          </a:prstGeom>
          <a:solidFill>
            <a:schemeClr val="bg1"/>
          </a:solidFill>
          <a:ln>
            <a:solidFill>
              <a:schemeClr val="tx1"/>
            </a:solidFill>
          </a:ln>
        </p:spPr>
        <p:txBody>
          <a:bodyPr wrap="square" rtlCol="0">
            <a:spAutoFit/>
          </a:bodyPr>
          <a:lstStyle/>
          <a:p>
            <a:r>
              <a:rPr lang="en-US" dirty="0"/>
              <a:t>The section of the Tophet East Trail through the Davis property does not currently have public access</a:t>
            </a:r>
          </a:p>
        </p:txBody>
      </p:sp>
    </p:spTree>
    <p:extLst>
      <p:ext uri="{BB962C8B-B14F-4D97-AF65-F5344CB8AC3E}">
        <p14:creationId xmlns:p14="http://schemas.microsoft.com/office/powerpoint/2010/main" val="110305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C435CAE-9724-D7EA-CA4C-133B699D02B1}"/>
              </a:ext>
            </a:extLst>
          </p:cNvPr>
          <p:cNvGrpSpPr/>
          <p:nvPr/>
        </p:nvGrpSpPr>
        <p:grpSpPr>
          <a:xfrm>
            <a:off x="748253" y="2017"/>
            <a:ext cx="5206777" cy="6855983"/>
            <a:chOff x="1639793" y="2017"/>
            <a:chExt cx="5206777" cy="6855983"/>
          </a:xfrm>
        </p:grpSpPr>
        <p:pic>
          <p:nvPicPr>
            <p:cNvPr id="3" name="Picture 2" descr="A map of a city&#10;&#10;Description automatically generated">
              <a:extLst>
                <a:ext uri="{FF2B5EF4-FFF2-40B4-BE49-F238E27FC236}">
                  <a16:creationId xmlns:a16="http://schemas.microsoft.com/office/drawing/2014/main" id="{666F2C80-C8B2-9119-B55D-22E820D2498F}"/>
                </a:ext>
              </a:extLst>
            </p:cNvPr>
            <p:cNvPicPr>
              <a:picLocks noChangeAspect="1"/>
            </p:cNvPicPr>
            <p:nvPr/>
          </p:nvPicPr>
          <p:blipFill rotWithShape="1">
            <a:blip r:embed="rId2">
              <a:extLst>
                <a:ext uri="{28A0092B-C50C-407E-A947-70E740481C1C}">
                  <a14:useLocalDpi xmlns:a14="http://schemas.microsoft.com/office/drawing/2010/main" val="0"/>
                </a:ext>
              </a:extLst>
            </a:blip>
            <a:srcRect l="24038" t="20000" r="25185" b="31500"/>
            <a:stretch/>
          </p:blipFill>
          <p:spPr>
            <a:xfrm>
              <a:off x="1639793" y="2017"/>
              <a:ext cx="5206777" cy="6855983"/>
            </a:xfrm>
            <a:prstGeom prst="rect">
              <a:avLst/>
            </a:prstGeom>
            <a:ln>
              <a:solidFill>
                <a:schemeClr val="tx1"/>
              </a:solidFill>
            </a:ln>
          </p:spPr>
        </p:pic>
        <p:sp>
          <p:nvSpPr>
            <p:cNvPr id="4" name="TextBox 3">
              <a:extLst>
                <a:ext uri="{FF2B5EF4-FFF2-40B4-BE49-F238E27FC236}">
                  <a16:creationId xmlns:a16="http://schemas.microsoft.com/office/drawing/2014/main" id="{7B2EEB6A-24E9-C375-5159-3E94CBD9477D}"/>
                </a:ext>
              </a:extLst>
            </p:cNvPr>
            <p:cNvSpPr txBox="1"/>
            <p:nvPr/>
          </p:nvSpPr>
          <p:spPr>
            <a:xfrm rot="17406590">
              <a:off x="3477368" y="4834891"/>
              <a:ext cx="1028700" cy="338554"/>
            </a:xfrm>
            <a:prstGeom prst="rect">
              <a:avLst/>
            </a:prstGeom>
            <a:noFill/>
            <a:ln>
              <a:noFill/>
            </a:ln>
          </p:spPr>
          <p:txBody>
            <a:bodyPr wrap="square" rtlCol="0">
              <a:spAutoFit/>
            </a:bodyPr>
            <a:lstStyle/>
            <a:p>
              <a:r>
                <a:rPr lang="en-US" sz="1600" dirty="0">
                  <a:solidFill>
                    <a:srgbClr val="0000FF"/>
                  </a:solidFill>
                </a:rPr>
                <a:t>East St</a:t>
              </a:r>
            </a:p>
          </p:txBody>
        </p:sp>
        <p:sp>
          <p:nvSpPr>
            <p:cNvPr id="5" name="TextBox 4">
              <a:extLst>
                <a:ext uri="{FF2B5EF4-FFF2-40B4-BE49-F238E27FC236}">
                  <a16:creationId xmlns:a16="http://schemas.microsoft.com/office/drawing/2014/main" id="{F6F6E271-3CB2-C765-E36F-0A4C8103C284}"/>
                </a:ext>
              </a:extLst>
            </p:cNvPr>
            <p:cNvSpPr txBox="1"/>
            <p:nvPr/>
          </p:nvSpPr>
          <p:spPr>
            <a:xfrm rot="4048096">
              <a:off x="4285414" y="5096812"/>
              <a:ext cx="1522437" cy="338554"/>
            </a:xfrm>
            <a:prstGeom prst="rect">
              <a:avLst/>
            </a:prstGeom>
            <a:noFill/>
            <a:ln>
              <a:noFill/>
            </a:ln>
          </p:spPr>
          <p:txBody>
            <a:bodyPr wrap="square" rtlCol="0">
              <a:spAutoFit/>
            </a:bodyPr>
            <a:lstStyle/>
            <a:p>
              <a:r>
                <a:rPr lang="en-US" sz="1600" dirty="0">
                  <a:solidFill>
                    <a:srgbClr val="0000FF"/>
                  </a:solidFill>
                </a:rPr>
                <a:t>East Riding Dr</a:t>
              </a:r>
            </a:p>
          </p:txBody>
        </p:sp>
        <p:sp>
          <p:nvSpPr>
            <p:cNvPr id="6" name="TextBox 5">
              <a:extLst>
                <a:ext uri="{FF2B5EF4-FFF2-40B4-BE49-F238E27FC236}">
                  <a16:creationId xmlns:a16="http://schemas.microsoft.com/office/drawing/2014/main" id="{D8590CB4-7977-3FE6-25D0-7E33C32454C8}"/>
                </a:ext>
              </a:extLst>
            </p:cNvPr>
            <p:cNvSpPr txBox="1"/>
            <p:nvPr/>
          </p:nvSpPr>
          <p:spPr>
            <a:xfrm rot="17005538">
              <a:off x="4423216" y="2970333"/>
              <a:ext cx="1522437" cy="338554"/>
            </a:xfrm>
            <a:prstGeom prst="rect">
              <a:avLst/>
            </a:prstGeom>
            <a:noFill/>
            <a:ln>
              <a:noFill/>
            </a:ln>
          </p:spPr>
          <p:txBody>
            <a:bodyPr wrap="square" rtlCol="0">
              <a:spAutoFit/>
            </a:bodyPr>
            <a:lstStyle/>
            <a:p>
              <a:r>
                <a:rPr lang="en-US" sz="1600" dirty="0">
                  <a:solidFill>
                    <a:srgbClr val="0000FF"/>
                  </a:solidFill>
                </a:rPr>
                <a:t>Rangeway Rd</a:t>
              </a:r>
            </a:p>
          </p:txBody>
        </p:sp>
        <p:sp>
          <p:nvSpPr>
            <p:cNvPr id="7" name="TextBox 6">
              <a:extLst>
                <a:ext uri="{FF2B5EF4-FFF2-40B4-BE49-F238E27FC236}">
                  <a16:creationId xmlns:a16="http://schemas.microsoft.com/office/drawing/2014/main" id="{24EABEAF-19A9-DDA2-4677-2D4A2D815D93}"/>
                </a:ext>
              </a:extLst>
            </p:cNvPr>
            <p:cNvSpPr txBox="1"/>
            <p:nvPr/>
          </p:nvSpPr>
          <p:spPr>
            <a:xfrm>
              <a:off x="4197460" y="4594824"/>
              <a:ext cx="599883" cy="338554"/>
            </a:xfrm>
            <a:prstGeom prst="rect">
              <a:avLst/>
            </a:prstGeom>
            <a:noFill/>
            <a:ln>
              <a:noFill/>
            </a:ln>
          </p:spPr>
          <p:txBody>
            <a:bodyPr wrap="square" rtlCol="0">
              <a:spAutoFit/>
            </a:bodyPr>
            <a:lstStyle/>
            <a:p>
              <a:r>
                <a:rPr lang="en-US" sz="1600" dirty="0">
                  <a:solidFill>
                    <a:srgbClr val="0000FF"/>
                  </a:solidFill>
                </a:rPr>
                <a:t>469</a:t>
              </a:r>
            </a:p>
          </p:txBody>
        </p:sp>
        <p:cxnSp>
          <p:nvCxnSpPr>
            <p:cNvPr id="9" name="Straight Connector 8">
              <a:extLst>
                <a:ext uri="{FF2B5EF4-FFF2-40B4-BE49-F238E27FC236}">
                  <a16:creationId xmlns:a16="http://schemas.microsoft.com/office/drawing/2014/main" id="{16EBF45F-7C8C-8D21-2867-8BC2B84775AE}"/>
                </a:ext>
              </a:extLst>
            </p:cNvPr>
            <p:cNvCxnSpPr>
              <a:cxnSpLocks/>
            </p:cNvCxnSpPr>
            <p:nvPr/>
          </p:nvCxnSpPr>
          <p:spPr>
            <a:xfrm flipH="1">
              <a:off x="4449383" y="4347210"/>
              <a:ext cx="82612" cy="30454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421224BD-C6F9-6F83-34E6-6F1479AAF359}"/>
              </a:ext>
            </a:extLst>
          </p:cNvPr>
          <p:cNvSpPr txBox="1"/>
          <p:nvPr/>
        </p:nvSpPr>
        <p:spPr>
          <a:xfrm>
            <a:off x="6226091" y="865080"/>
            <a:ext cx="2834640" cy="4093428"/>
          </a:xfrm>
          <a:prstGeom prst="rect">
            <a:avLst/>
          </a:prstGeom>
          <a:noFill/>
        </p:spPr>
        <p:txBody>
          <a:bodyPr wrap="square" rtlCol="0">
            <a:spAutoFit/>
          </a:bodyPr>
          <a:lstStyle/>
          <a:p>
            <a:r>
              <a:rPr lang="en-US" sz="2000" dirty="0"/>
              <a:t>Historical Map from </a:t>
            </a:r>
            <a:r>
              <a:rPr lang="en-US" sz="2000" u="sng" dirty="0"/>
              <a:t>Carlisle, Composite Community</a:t>
            </a:r>
            <a:r>
              <a:rPr lang="en-US" sz="2000" dirty="0"/>
              <a:t> by Donald Lapham (1974)</a:t>
            </a:r>
          </a:p>
          <a:p>
            <a:endParaRPr lang="en-US" sz="2000" dirty="0"/>
          </a:p>
          <a:p>
            <a:endParaRPr lang="en-US" sz="2000" dirty="0"/>
          </a:p>
          <a:p>
            <a:r>
              <a:rPr lang="en-US" sz="2000" dirty="0"/>
              <a:t>Highlighting the route of Old Babson Road.</a:t>
            </a:r>
          </a:p>
          <a:p>
            <a:endParaRPr lang="en-US" sz="2000" dirty="0"/>
          </a:p>
          <a:p>
            <a:r>
              <a:rPr lang="en-US" sz="2000" dirty="0"/>
              <a:t>The portion of the Tophet East Trail in the Davis CR follows Old Babson Road.</a:t>
            </a:r>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879E344-2DA4-D1A4-52CE-AF042424281E}"/>
                  </a:ext>
                </a:extLst>
              </p14:cNvPr>
              <p14:cNvContentPartPr/>
              <p14:nvPr/>
            </p14:nvContentPartPr>
            <p14:xfrm>
              <a:off x="3005370" y="865080"/>
              <a:ext cx="515520" cy="3608640"/>
            </p14:xfrm>
          </p:contentPart>
        </mc:Choice>
        <mc:Fallback xmlns="">
          <p:pic>
            <p:nvPicPr>
              <p:cNvPr id="15" name="Ink 14">
                <a:extLst>
                  <a:ext uri="{FF2B5EF4-FFF2-40B4-BE49-F238E27FC236}">
                    <a16:creationId xmlns:a16="http://schemas.microsoft.com/office/drawing/2014/main" id="{9879E344-2DA4-D1A4-52CE-AF042424281E}"/>
                  </a:ext>
                </a:extLst>
              </p:cNvPr>
              <p:cNvPicPr/>
              <p:nvPr/>
            </p:nvPicPr>
            <p:blipFill>
              <a:blip r:embed="rId4"/>
              <a:stretch>
                <a:fillRect/>
              </a:stretch>
            </p:blipFill>
            <p:spPr>
              <a:xfrm>
                <a:off x="2969730" y="793440"/>
                <a:ext cx="587160" cy="375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7BD42474-0E65-58DF-C1CE-AD86F5FFB5A4}"/>
                  </a:ext>
                </a:extLst>
              </p14:cNvPr>
              <p14:cNvContentPartPr/>
              <p14:nvPr/>
            </p14:nvContentPartPr>
            <p14:xfrm>
              <a:off x="3108690" y="1657080"/>
              <a:ext cx="434880" cy="1089360"/>
            </p14:xfrm>
          </p:contentPart>
        </mc:Choice>
        <mc:Fallback xmlns="">
          <p:pic>
            <p:nvPicPr>
              <p:cNvPr id="16" name="Ink 15">
                <a:extLst>
                  <a:ext uri="{FF2B5EF4-FFF2-40B4-BE49-F238E27FC236}">
                    <a16:creationId xmlns:a16="http://schemas.microsoft.com/office/drawing/2014/main" id="{7BD42474-0E65-58DF-C1CE-AD86F5FFB5A4}"/>
                  </a:ext>
                </a:extLst>
              </p:cNvPr>
              <p:cNvPicPr/>
              <p:nvPr/>
            </p:nvPicPr>
            <p:blipFill>
              <a:blip r:embed="rId6"/>
              <a:stretch>
                <a:fillRect/>
              </a:stretch>
            </p:blipFill>
            <p:spPr>
              <a:xfrm>
                <a:off x="3072690" y="1585080"/>
                <a:ext cx="506520" cy="1233000"/>
              </a:xfrm>
              <a:prstGeom prst="rect">
                <a:avLst/>
              </a:prstGeom>
            </p:spPr>
          </p:pic>
        </mc:Fallback>
      </mc:AlternateContent>
    </p:spTree>
    <p:extLst>
      <p:ext uri="{BB962C8B-B14F-4D97-AF65-F5344CB8AC3E}">
        <p14:creationId xmlns:p14="http://schemas.microsoft.com/office/powerpoint/2010/main" val="3029027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413B1-DAE2-695B-4DAA-27783ACD12F9}"/>
              </a:ext>
            </a:extLst>
          </p:cNvPr>
          <p:cNvSpPr txBox="1"/>
          <p:nvPr/>
        </p:nvSpPr>
        <p:spPr>
          <a:xfrm>
            <a:off x="321276" y="395416"/>
            <a:ext cx="7933038" cy="3693319"/>
          </a:xfrm>
          <a:prstGeom prst="rect">
            <a:avLst/>
          </a:prstGeom>
          <a:noFill/>
        </p:spPr>
        <p:txBody>
          <a:bodyPr wrap="square" rtlCol="0">
            <a:spAutoFit/>
          </a:bodyPr>
          <a:lstStyle/>
          <a:p>
            <a:r>
              <a:rPr lang="en-US" b="1" u="sng" dirty="0"/>
              <a:t>Pros:</a:t>
            </a:r>
          </a:p>
          <a:p>
            <a:pPr marL="342900" indent="-342900">
              <a:buAutoNum type="arabicPeriod"/>
            </a:pPr>
            <a:r>
              <a:rPr lang="en-US" dirty="0"/>
              <a:t>Adding the Davis lot to the State Park will fill a gap in public access to the Tophet East Trail.  This has been a long-term goal of the Carlisle Trails Committee and the State Park.</a:t>
            </a:r>
          </a:p>
          <a:p>
            <a:pPr marL="342900" indent="-342900">
              <a:buAutoNum type="arabicPeriod"/>
            </a:pPr>
            <a:r>
              <a:rPr lang="en-US" dirty="0"/>
              <a:t>The land will continue to be protected from development.</a:t>
            </a:r>
          </a:p>
          <a:p>
            <a:pPr marL="342900" indent="-342900">
              <a:buAutoNum type="arabicPeriod"/>
            </a:pPr>
            <a:r>
              <a:rPr lang="en-US" dirty="0"/>
              <a:t>It will be one less CR property for the Conservation Restriction Advisory Committee to monitor. </a:t>
            </a:r>
          </a:p>
          <a:p>
            <a:pPr marL="342900" indent="-342900">
              <a:buAutoNum type="arabicPeriod"/>
            </a:pPr>
            <a:r>
              <a:rPr lang="en-US" dirty="0"/>
              <a:t>The Town will receive some annual income from the State as Payment in Lieu of Taxes.</a:t>
            </a:r>
          </a:p>
          <a:p>
            <a:pPr marL="342900" indent="-342900">
              <a:buAutoNum type="arabicPeriod"/>
            </a:pPr>
            <a:endParaRPr lang="en-US" dirty="0"/>
          </a:p>
          <a:p>
            <a:pPr marL="342900" indent="-342900">
              <a:buAutoNum type="arabicPeriod"/>
            </a:pPr>
            <a:endParaRPr lang="en-US" dirty="0"/>
          </a:p>
          <a:p>
            <a:r>
              <a:rPr lang="en-US" b="1" u="sng" dirty="0"/>
              <a:t>Cons:</a:t>
            </a:r>
          </a:p>
          <a:p>
            <a:r>
              <a:rPr lang="en-US" dirty="0"/>
              <a:t>1. The Town will lose annual property taxes on the parcel, $2,284.</a:t>
            </a:r>
          </a:p>
        </p:txBody>
      </p:sp>
    </p:spTree>
    <p:extLst>
      <p:ext uri="{BB962C8B-B14F-4D97-AF65-F5344CB8AC3E}">
        <p14:creationId xmlns:p14="http://schemas.microsoft.com/office/powerpoint/2010/main" val="21674123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212</TotalTime>
  <Words>321</Words>
  <Application>Microsoft Office PowerPoint</Application>
  <PresentationFormat>On-screen Show (4:3)</PresentationFormat>
  <Paragraphs>32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Tobin</dc:creator>
  <cp:lastModifiedBy>Steve Tobin</cp:lastModifiedBy>
  <cp:revision>4</cp:revision>
  <dcterms:created xsi:type="dcterms:W3CDTF">2024-07-05T15:36:59Z</dcterms:created>
  <dcterms:modified xsi:type="dcterms:W3CDTF">2025-03-05T14:41:35Z</dcterms:modified>
</cp:coreProperties>
</file>