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F_9A260895.xml" ContentType="application/vnd.ms-powerpoint.comment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9" r:id="rId4"/>
    <p:sldId id="259" r:id="rId5"/>
    <p:sldId id="271" r:id="rId6"/>
    <p:sldId id="286" r:id="rId7"/>
    <p:sldId id="274" r:id="rId8"/>
    <p:sldId id="289" r:id="rId9"/>
    <p:sldId id="276" r:id="rId10"/>
    <p:sldId id="278" r:id="rId11"/>
    <p:sldId id="287" r:id="rId12"/>
    <p:sldId id="288" r:id="rId13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868999-FCDC-184B-79F7-C805A7817B78}" name="Lynne Lipinsky" initials="LL" userId="af1cdbbb6aba317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BB3"/>
    <a:srgbClr val="DBEBF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 autoAdjust="0"/>
    <p:restoredTop sz="95068" autoAdjust="0"/>
  </p:normalViewPr>
  <p:slideViewPr>
    <p:cSldViewPr snapToGrid="0">
      <p:cViewPr varScale="1">
        <p:scale>
          <a:sx n="121" d="100"/>
          <a:sy n="121" d="100"/>
        </p:scale>
        <p:origin x="12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0598209386899"/>
          <c:y val="6.0747801943976304E-2"/>
          <c:w val="0.85489400000000004"/>
          <c:h val="0.8456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21-AD47-B8D0-D4B355B3F0E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95-42FF-A44C-5454FCA1C7D9}"/>
              </c:ext>
            </c:extLst>
          </c:dPt>
          <c:cat>
            <c:strRef>
              <c:f>Sheet1!$A$6:$A$15</c:f>
              <c:strCache>
                <c:ptCount val="10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FY20</c:v>
                </c:pt>
                <c:pt idx="4">
                  <c:v>FY21</c:v>
                </c:pt>
                <c:pt idx="5">
                  <c:v>FY22</c:v>
                </c:pt>
                <c:pt idx="6">
                  <c:v>FY23</c:v>
                </c:pt>
                <c:pt idx="7">
                  <c:v>FY24</c:v>
                </c:pt>
                <c:pt idx="8">
                  <c:v>FY25</c:v>
                </c:pt>
                <c:pt idx="9">
                  <c:v>FY26</c:v>
                </c:pt>
              </c:strCache>
            </c:strRef>
          </c:cat>
          <c:val>
            <c:numRef>
              <c:f>Sheet1!$B$6:$B$15</c:f>
              <c:numCache>
                <c:formatCode>General</c:formatCode>
                <c:ptCount val="10"/>
                <c:pt idx="0">
                  <c:v>14062</c:v>
                </c:pt>
                <c:pt idx="1">
                  <c:v>14701</c:v>
                </c:pt>
                <c:pt idx="2">
                  <c:v>15016</c:v>
                </c:pt>
                <c:pt idx="3">
                  <c:v>15423</c:v>
                </c:pt>
                <c:pt idx="4">
                  <c:v>15164</c:v>
                </c:pt>
                <c:pt idx="5">
                  <c:v>15438</c:v>
                </c:pt>
                <c:pt idx="6">
                  <c:v>15930</c:v>
                </c:pt>
                <c:pt idx="7">
                  <c:v>16307</c:v>
                </c:pt>
                <c:pt idx="8" formatCode="#,##0">
                  <c:v>16829</c:v>
                </c:pt>
                <c:pt idx="9">
                  <c:v>17428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4-489E-8839-98AB1D2F2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6846089802257"/>
          <c:y val="5.4628218773210009E-2"/>
          <c:w val="0.73487800000000003"/>
          <c:h val="0.829509000000000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5905074</c:v>
                </c:pt>
                <c:pt idx="1">
                  <c:v>6107238</c:v>
                </c:pt>
                <c:pt idx="2">
                  <c:v>6463043</c:v>
                </c:pt>
                <c:pt idx="3">
                  <c:v>6226667</c:v>
                </c:pt>
                <c:pt idx="4">
                  <c:v>6577045.0700000003</c:v>
                </c:pt>
                <c:pt idx="5">
                  <c:v>6418240</c:v>
                </c:pt>
                <c:pt idx="6">
                  <c:v>6199428</c:v>
                </c:pt>
                <c:pt idx="7">
                  <c:v>6356769</c:v>
                </c:pt>
                <c:pt idx="8">
                  <c:v>6942949</c:v>
                </c:pt>
                <c:pt idx="9">
                  <c:v>7143268</c:v>
                </c:pt>
                <c:pt idx="10">
                  <c:v>7303283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A-40E2-84AB-E19407E6F8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15202135</c:v>
                </c:pt>
                <c:pt idx="1">
                  <c:v>15448500</c:v>
                </c:pt>
                <c:pt idx="2">
                  <c:v>16800337</c:v>
                </c:pt>
                <c:pt idx="3">
                  <c:v>18227353</c:v>
                </c:pt>
                <c:pt idx="4">
                  <c:v>19212047.93</c:v>
                </c:pt>
                <c:pt idx="5">
                  <c:v>19837276</c:v>
                </c:pt>
                <c:pt idx="6">
                  <c:v>21176122</c:v>
                </c:pt>
                <c:pt idx="7">
                  <c:v>21782978</c:v>
                </c:pt>
                <c:pt idx="8">
                  <c:v>22302834</c:v>
                </c:pt>
                <c:pt idx="9">
                  <c:v>23150489</c:v>
                </c:pt>
                <c:pt idx="10">
                  <c:v>23947392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E-4840-BCB3-3C38C6932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1650000"/>
        <c:minorUnit val="82500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F_9A2608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B90249-7315-44BB-B48C-586D9C506506}" authorId="{90868999-FCDC-184B-79F7-C805A7817B78}" created="2024-04-15T23:17:58.985">
    <pc:sldMkLst xmlns:pc="http://schemas.microsoft.com/office/powerpoint/2013/main/command">
      <pc:docMk/>
      <pc:sldMk cId="2586183829" sldId="287"/>
    </pc:sldMkLst>
    <p188:txBody>
      <a:bodyPr/>
      <a:lstStyle/>
      <a:p>
        <a:r>
          <a:rPr lang="en-US"/>
          <a:t>Debt went down 3% but costs increased 3%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B2B552AD-C93B-4FF6-A929-CAE4611B2AFE}" type="datetimeFigureOut">
              <a:rPr lang="en-US" smtClean="0"/>
              <a:t>5/13/25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38BDEFE7-2146-483E-A30B-CAD5BE3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4513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096E-564A-1A21-ED0E-1A24043E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79CBA-B83D-CB85-91F9-FE670B3AF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AD3EB-8293-DCB5-1987-B515D2864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D7BF6-4934-BDB2-91AA-D4E6B1F09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EFE7-2146-483E-A30B-CAD5BE3B36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EFE7-2146-483E-A30B-CAD5BE3B36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10 </a:t>
            </a:r>
            <a:r>
              <a:rPr lang="en-US" dirty="0" err="1"/>
              <a:t>lable</a:t>
            </a:r>
            <a:r>
              <a:rPr lang="en-US" dirty="0"/>
              <a:t> axis for  red line and change 10 year CAGR to 10 </a:t>
            </a:r>
            <a:r>
              <a:rPr lang="en-US" dirty="0" err="1"/>
              <a:t>yr</a:t>
            </a:r>
            <a:r>
              <a:rPr lang="en-US" dirty="0"/>
              <a:t> average; call out 21 was a covid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EFE7-2146-483E-A30B-CAD5BE3B36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0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with slide 11 (remove </a:t>
            </a:r>
            <a:r>
              <a:rPr lang="en-US"/>
              <a:t>red 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EFE7-2146-483E-A30B-CAD5BE3B36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2515-18C3-45AE-B5E2-82D31F0E0AE5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7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49A6-6007-40BD-A290-B58DB11EFD39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269-D3AE-46C7-A2E1-8DBC6F69A91F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827C-DCDE-4AD0-B04F-582C89F77BF3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B02-CEAF-4CB5-8716-DE2363CAA1A3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2384-476F-4242-924D-B1B825D1B103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E2A-9284-4C6E-99F4-856BC86401AF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B889-9617-459D-92B7-C4FAAE76283A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CCDF-97CA-431D-845C-FCE3DE715009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F8D9-002E-46E4-8021-63ECC9DB2769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3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4273-6188-4555-8834-967B3C707E6F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31EA-544C-4ADA-923A-6306608E9F01}" type="datetime1">
              <a:rPr lang="en-US" smtClean="0"/>
              <a:t>5/13/25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Town of Carlisle FY25 Budget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22AD-57AF-448A-9727-BE99A7C20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9A26089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8775-388F-E281-3C2C-9ED07C6FB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262" y="2326874"/>
            <a:ext cx="10363200" cy="281067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 of Carlisle 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FY26 Budget Review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Committee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18,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1366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52" y="256179"/>
            <a:ext cx="7249008" cy="965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Carlisle Public School Budget</a:t>
            </a:r>
          </a:p>
        </p:txBody>
      </p:sp>
      <p:sp>
        <p:nvSpPr>
          <p:cNvPr id="9" name="Google Shape;112;p26">
            <a:extLst>
              <a:ext uri="{FF2B5EF4-FFF2-40B4-BE49-F238E27FC236}">
                <a16:creationId xmlns:a16="http://schemas.microsoft.com/office/drawing/2014/main" id="{69D9D702-16B1-85A2-E6CF-51C6F96E2DDD}"/>
              </a:ext>
            </a:extLst>
          </p:cNvPr>
          <p:cNvSpPr txBox="1"/>
          <p:nvPr/>
        </p:nvSpPr>
        <p:spPr>
          <a:xfrm>
            <a:off x="2878393" y="5477115"/>
            <a:ext cx="7839010" cy="92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 defTabSz="1219200">
              <a:defRPr>
                <a:solidFill>
                  <a:srgbClr val="FDFDFD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FY26 Budget = $13,733,211 (+3.9%)</a:t>
            </a:r>
            <a:r>
              <a:rPr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Average= 2.78% 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2E9A371A-21F7-D7B5-198B-2C542BB4A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8529"/>
              </p:ext>
            </p:extLst>
          </p:nvPr>
        </p:nvGraphicFramePr>
        <p:xfrm>
          <a:off x="1895475" y="1608138"/>
          <a:ext cx="9459913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344900" imgH="8026400" progId="Excel.Sheet.12">
                  <p:embed/>
                </p:oleObj>
              </mc:Choice>
              <mc:Fallback>
                <p:oleObj name="Worksheet" r:id="rId4" imgW="16344900" imgH="8026400" progId="Excel.Sheet.12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2E9A371A-21F7-D7B5-198B-2C542BB4A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608138"/>
                        <a:ext cx="9459913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0B00BB-58D8-AAF3-027D-33C9FBB8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CE7D-2E8B-9177-1738-6381FA4E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-36448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773" y="165181"/>
            <a:ext cx="9992208" cy="965126"/>
          </a:xfrm>
        </p:spPr>
        <p:txBody>
          <a:bodyPr>
            <a:noAutofit/>
          </a:bodyPr>
          <a:lstStyle/>
          <a:p>
            <a:pPr marL="11113" indent="-11113">
              <a:tabLst>
                <a:tab pos="2563813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Carlisle / CCRSD Assessment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(w/o Debt)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BF6817D-D234-6EB0-502F-5FA438FE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779297"/>
              </p:ext>
            </p:extLst>
          </p:nvPr>
        </p:nvGraphicFramePr>
        <p:xfrm>
          <a:off x="2290045" y="1582850"/>
          <a:ext cx="8779859" cy="400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4430DE-05DA-DBC4-5BFB-2CEF5113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9407B-73F2-E66F-9D72-4AAFAB86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7AFA73A-1EDA-245C-6368-010D16CB5DE4}"/>
              </a:ext>
            </a:extLst>
          </p:cNvPr>
          <p:cNvSpPr txBox="1"/>
          <p:nvPr/>
        </p:nvSpPr>
        <p:spPr>
          <a:xfrm>
            <a:off x="2501764" y="5586217"/>
            <a:ext cx="832677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1800" b="1" dirty="0"/>
              <a:t>    Carlisle &amp; Concord Combined = $31,250,675 </a:t>
            </a:r>
          </a:p>
          <a:p>
            <a:r>
              <a:rPr lang="en-US" sz="1800" dirty="0"/>
              <a:t>FY26 Increase = 3.15% (w/ debt)</a:t>
            </a:r>
          </a:p>
          <a:p>
            <a:r>
              <a:rPr lang="en-US" sz="1800" dirty="0"/>
              <a:t>10 Year Average </a:t>
            </a:r>
            <a:r>
              <a:rPr sz="1800" dirty="0"/>
              <a:t>=</a:t>
            </a:r>
            <a:r>
              <a:rPr lang="en-US" sz="1800" dirty="0"/>
              <a:t> 3.27</a:t>
            </a:r>
            <a:r>
              <a:rPr sz="1800" dirty="0"/>
              <a:t>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61838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C00CF-44C0-169E-6A0C-F98C604A8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801E89-E43A-52C9-F887-8AF463EC6CA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7E7A0-B387-B2B3-9353-B51F9F6533D5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FD62775-F244-DD3B-73FF-2C26E3995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2CD524-CAA5-7854-0D30-4CE78D84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93" y="249349"/>
            <a:ext cx="8277314" cy="965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FY2026 -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1EC7-D9DD-0708-ACA6-AEE9D610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09" y="2147772"/>
            <a:ext cx="10515600" cy="4206659"/>
          </a:xfrm>
        </p:spPr>
        <p:txBody>
          <a:bodyPr>
            <a:normAutofit fontScale="85000" lnSpcReduction="20000"/>
          </a:bodyPr>
          <a:lstStyle/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Level service budget, with key drivers outside of our control</a:t>
            </a:r>
          </a:p>
          <a:p>
            <a:pPr marL="757536" lvl="1" indent="-300336" defTabSz="850391">
              <a:lnSpc>
                <a:spcPct val="99000"/>
              </a:lnSpc>
              <a:defRPr sz="2900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2% decrease would impact services on town</a:t>
            </a: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Large capital projects on horizon (Police Station, DPW, Fire House)</a:t>
            </a:r>
          </a:p>
          <a:p>
            <a:pPr marL="0" indent="0" defTabSz="850391">
              <a:lnSpc>
                <a:spcPct val="99000"/>
              </a:lnSpc>
              <a:spcBef>
                <a:spcPts val="500"/>
              </a:spcBef>
              <a:buNone/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Education costs escalation management</a:t>
            </a: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Ongoing backlog of material capital maintenance</a:t>
            </a:r>
          </a:p>
          <a:p>
            <a:pPr marL="0" indent="0" defTabSz="850391">
              <a:lnSpc>
                <a:spcPct val="99000"/>
              </a:lnSpc>
              <a:spcBef>
                <a:spcPts val="500"/>
              </a:spcBef>
              <a:buNone/>
              <a:defRPr sz="29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Managing expense containment while maintaining level services, reorganization, resource sharing, centralization or outsourcing options</a:t>
            </a: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Working with departments to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</a:rPr>
              <a:t>establish 5-year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budget projections </a:t>
            </a:r>
          </a:p>
          <a:p>
            <a:pPr marL="300336" indent="-300336" defTabSz="850391">
              <a:lnSpc>
                <a:spcPct val="99000"/>
              </a:lnSpc>
              <a:spcBef>
                <a:spcPts val="500"/>
              </a:spcBef>
              <a:defRPr sz="2900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1E32B-C011-7469-1CDB-7EED10B7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55BB-C4BC-1855-CF00-4727020B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6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93" y="249349"/>
            <a:ext cx="8277314" cy="9651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FY2026 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ECFC-0047-33C2-41E5-27D4E264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915" y="2175473"/>
            <a:ext cx="10789085" cy="4433178"/>
          </a:xfrm>
        </p:spPr>
        <p:txBody>
          <a:bodyPr>
            <a:noAutofit/>
          </a:bodyPr>
          <a:lstStyle/>
          <a:p>
            <a:pPr marL="0" indent="0" defTabSz="39319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93192" indent="-196596" defTabSz="393192">
              <a:lnSpc>
                <a:spcPct val="100000"/>
              </a:lnSpc>
              <a:spcBef>
                <a:spcPts val="0"/>
              </a:spcBef>
              <a:buFont typeface="Symbol"/>
              <a:buChar char="·"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defTabSz="39319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FY26 Operating Budget of $36,861,687 (increase of 4.87% from FY25)</a:t>
            </a:r>
          </a:p>
          <a:p>
            <a:pPr marL="196596" indent="0" defTabSz="393192">
              <a:lnSpc>
                <a:spcPct val="100000"/>
              </a:lnSpc>
              <a:spcBef>
                <a:spcPts val="0"/>
              </a:spcBef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* Excludes warrant and capital proposed expenditures</a:t>
            </a:r>
          </a:p>
          <a:p>
            <a:pPr marL="196596" indent="0" defTabSz="393192">
              <a:lnSpc>
                <a:spcPct val="100000"/>
              </a:lnSpc>
              <a:spcBef>
                <a:spcPts val="0"/>
              </a:spcBef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93192" indent="-196596" defTabSz="393192">
              <a:lnSpc>
                <a:spcPct val="100000"/>
              </a:lnSpc>
              <a:spcBef>
                <a:spcPts val="0"/>
              </a:spcBef>
              <a:buFont typeface="Symbol"/>
              <a:buChar char="·"/>
              <a:defRPr sz="2408">
                <a:uFill>
                  <a:solidFill>
                    <a:srgbClr val="000000"/>
                  </a:solidFill>
                </a:uFill>
              </a:defRPr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Average tax bill increase of 3.46%</a:t>
            </a:r>
          </a:p>
          <a:p>
            <a:pPr marL="393192" indent="-196596" defTabSz="393192">
              <a:lnSpc>
                <a:spcPct val="100000"/>
              </a:lnSpc>
              <a:spcBef>
                <a:spcPts val="0"/>
              </a:spcBef>
              <a:buFont typeface="Symbol"/>
              <a:buChar char="·"/>
              <a:defRPr sz="2408">
                <a:uFill>
                  <a:solidFill>
                    <a:srgbClr val="000000"/>
                  </a:solidFill>
                </a:uFill>
              </a:defRPr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Estimated excess levy capacity of $3,456,995 (9.4%)</a:t>
            </a:r>
          </a:p>
          <a:p>
            <a:pPr marL="393192" indent="-196596" defTabSz="393192">
              <a:lnSpc>
                <a:spcPct val="100000"/>
              </a:lnSpc>
              <a:spcBef>
                <a:spcPts val="0"/>
              </a:spcBef>
              <a:buFont typeface="Symbol"/>
              <a:buChar char="·"/>
              <a:defRPr sz="2408">
                <a:uFill>
                  <a:solidFill>
                    <a:srgbClr val="000000"/>
                  </a:solidFill>
                </a:uFill>
              </a:defRPr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Reserves at 12.40% of Operating Budget</a:t>
            </a:r>
          </a:p>
          <a:p>
            <a:pPr marL="0" indent="0" defTabSz="39319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96596" indent="0" defTabSz="393192">
              <a:lnSpc>
                <a:spcPct val="100000"/>
              </a:lnSpc>
              <a:spcBef>
                <a:spcPts val="0"/>
              </a:spcBef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96596" indent="0" defTabSz="393192">
              <a:lnSpc>
                <a:spcPct val="100000"/>
              </a:lnSpc>
              <a:spcBef>
                <a:spcPts val="0"/>
              </a:spcBef>
              <a:buNone/>
              <a:defRPr sz="2408">
                <a:uFill>
                  <a:solidFill>
                    <a:srgbClr val="000000"/>
                  </a:solidFill>
                </a:uFill>
              </a:defRPr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554599-C9DD-0F0F-5A78-8909BA7F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B6BF-D6BD-EBA5-5B0F-61C55CF3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DF837-6496-0B47-A763-241606E82CAE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57FE7-B1C5-F9B9-712F-F847E1A41DFB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7FC6FF6-2678-006F-3147-A8E590A6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21" name="Title 9">
            <a:extLst>
              <a:ext uri="{FF2B5EF4-FFF2-40B4-BE49-F238E27FC236}">
                <a16:creationId xmlns:a16="http://schemas.microsoft.com/office/drawing/2014/main" id="{ED994320-E301-7135-E58C-90271E3E92B1}"/>
              </a:ext>
            </a:extLst>
          </p:cNvPr>
          <p:cNvSpPr txBox="1">
            <a:spLocks/>
          </p:cNvSpPr>
          <p:nvPr/>
        </p:nvSpPr>
        <p:spPr>
          <a:xfrm>
            <a:off x="2199793" y="387135"/>
            <a:ext cx="8277314" cy="9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FY2026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ECFC-0047-33C2-41E5-27D4E2640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479550"/>
            <a:ext cx="10515600" cy="51768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9" name="Chevron">
            <a:extLst>
              <a:ext uri="{FF2B5EF4-FFF2-40B4-BE49-F238E27FC236}">
                <a16:creationId xmlns:a16="http://schemas.microsoft.com/office/drawing/2014/main" id="{219B91F6-D26B-B08C-3750-579181F591F3}"/>
              </a:ext>
            </a:extLst>
          </p:cNvPr>
          <p:cNvSpPr/>
          <p:nvPr/>
        </p:nvSpPr>
        <p:spPr>
          <a:xfrm>
            <a:off x="1567583" y="2358459"/>
            <a:ext cx="2743200" cy="990602"/>
          </a:xfrm>
          <a:prstGeom prst="chevron">
            <a:avLst>
              <a:gd name="adj" fmla="val 50000"/>
            </a:avLst>
          </a:prstGeom>
          <a:solidFill>
            <a:srgbClr val="2F5597"/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bg2"/>
                </a:solidFill>
              </a:rPr>
              <a:t>Budget        	Kickoff</a:t>
            </a:r>
            <a:endParaRPr sz="1600" dirty="0">
              <a:solidFill>
                <a:schemeClr val="bg2"/>
              </a:solidFill>
            </a:endParaRPr>
          </a:p>
        </p:txBody>
      </p:sp>
      <p:grpSp>
        <p:nvGrpSpPr>
          <p:cNvPr id="12" name="Chevron 3">
            <a:extLst>
              <a:ext uri="{FF2B5EF4-FFF2-40B4-BE49-F238E27FC236}">
                <a16:creationId xmlns:a16="http://schemas.microsoft.com/office/drawing/2014/main" id="{3988B97A-A586-AAB2-B540-C4600E2C60EB}"/>
              </a:ext>
            </a:extLst>
          </p:cNvPr>
          <p:cNvGrpSpPr/>
          <p:nvPr/>
        </p:nvGrpSpPr>
        <p:grpSpPr>
          <a:xfrm>
            <a:off x="4724400" y="2310740"/>
            <a:ext cx="2743200" cy="990602"/>
            <a:chOff x="0" y="0"/>
            <a:chExt cx="2743200" cy="990601"/>
          </a:xfrm>
        </p:grpSpPr>
        <p:sp>
          <p:nvSpPr>
            <p:cNvPr id="13" name="Chevron">
              <a:extLst>
                <a:ext uri="{FF2B5EF4-FFF2-40B4-BE49-F238E27FC236}">
                  <a16:creationId xmlns:a16="http://schemas.microsoft.com/office/drawing/2014/main" id="{5FD3504A-76BA-46BF-8566-E39BBA2FE653}"/>
                </a:ext>
              </a:extLst>
            </p:cNvPr>
            <p:cNvSpPr/>
            <p:nvPr/>
          </p:nvSpPr>
          <p:spPr>
            <a:xfrm>
              <a:off x="0" y="0"/>
              <a:ext cx="2743200" cy="990601"/>
            </a:xfrm>
            <a:prstGeom prst="chevron">
              <a:avLst>
                <a:gd name="adj" fmla="val 50000"/>
              </a:avLst>
            </a:prstGeom>
            <a:solidFill>
              <a:srgbClr val="2F5597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 dirty="0"/>
            </a:p>
          </p:txBody>
        </p:sp>
        <p:sp>
          <p:nvSpPr>
            <p:cNvPr id="14" name="Budget Process Kickoff">
              <a:extLst>
                <a:ext uri="{FF2B5EF4-FFF2-40B4-BE49-F238E27FC236}">
                  <a16:creationId xmlns:a16="http://schemas.microsoft.com/office/drawing/2014/main" id="{641E7976-1BC1-657A-2710-2E62534AAC23}"/>
                </a:ext>
              </a:extLst>
            </p:cNvPr>
            <p:cNvSpPr txBox="1"/>
            <p:nvPr/>
          </p:nvSpPr>
          <p:spPr>
            <a:xfrm>
              <a:off x="774700" y="202913"/>
              <a:ext cx="1752600" cy="584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indent="115887">
                <a:spcBef>
                  <a:spcPts val="200"/>
                </a:spcBef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marL="11113" indent="0"/>
              <a:r>
                <a:rPr sz="1600" dirty="0">
                  <a:solidFill>
                    <a:schemeClr val="bg2"/>
                  </a:solidFill>
                </a:rPr>
                <a:t>Budget </a:t>
              </a:r>
              <a:r>
                <a:rPr lang="en-US" sz="1600" dirty="0">
                  <a:solidFill>
                    <a:schemeClr val="bg2"/>
                  </a:solidFill>
                </a:rPr>
                <a:t>Guidelines</a:t>
              </a:r>
              <a:endParaRPr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Chevron 3">
            <a:extLst>
              <a:ext uri="{FF2B5EF4-FFF2-40B4-BE49-F238E27FC236}">
                <a16:creationId xmlns:a16="http://schemas.microsoft.com/office/drawing/2014/main" id="{63F524BC-1B08-5E66-0340-D46634C28F29}"/>
              </a:ext>
            </a:extLst>
          </p:cNvPr>
          <p:cNvGrpSpPr/>
          <p:nvPr/>
        </p:nvGrpSpPr>
        <p:grpSpPr>
          <a:xfrm>
            <a:off x="8092456" y="2310740"/>
            <a:ext cx="2743200" cy="990602"/>
            <a:chOff x="0" y="0"/>
            <a:chExt cx="2743200" cy="990601"/>
          </a:xfrm>
        </p:grpSpPr>
        <p:sp>
          <p:nvSpPr>
            <p:cNvPr id="16" name="Chevron">
              <a:extLst>
                <a:ext uri="{FF2B5EF4-FFF2-40B4-BE49-F238E27FC236}">
                  <a16:creationId xmlns:a16="http://schemas.microsoft.com/office/drawing/2014/main" id="{29F371CE-EAB3-DDAB-99B1-4BAC691FD3D9}"/>
                </a:ext>
              </a:extLst>
            </p:cNvPr>
            <p:cNvSpPr/>
            <p:nvPr/>
          </p:nvSpPr>
          <p:spPr>
            <a:xfrm>
              <a:off x="0" y="0"/>
              <a:ext cx="2743200" cy="990601"/>
            </a:xfrm>
            <a:prstGeom prst="chevron">
              <a:avLst>
                <a:gd name="adj" fmla="val 50000"/>
              </a:avLst>
            </a:prstGeom>
            <a:solidFill>
              <a:srgbClr val="2F5597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600" dirty="0"/>
            </a:p>
          </p:txBody>
        </p:sp>
        <p:sp>
          <p:nvSpPr>
            <p:cNvPr id="17" name="Budget Process Kickoff">
              <a:extLst>
                <a:ext uri="{FF2B5EF4-FFF2-40B4-BE49-F238E27FC236}">
                  <a16:creationId xmlns:a16="http://schemas.microsoft.com/office/drawing/2014/main" id="{02CF1E5B-D70E-5796-48A4-296599B74382}"/>
                </a:ext>
              </a:extLst>
            </p:cNvPr>
            <p:cNvSpPr txBox="1"/>
            <p:nvPr/>
          </p:nvSpPr>
          <p:spPr>
            <a:xfrm>
              <a:off x="774700" y="190089"/>
              <a:ext cx="1752600" cy="610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indent="115887">
                <a:spcBef>
                  <a:spcPts val="200"/>
                </a:spcBef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marL="11113" indent="0"/>
              <a:r>
                <a:rPr lang="en-US" sz="1600" dirty="0">
                  <a:solidFill>
                    <a:schemeClr val="bg2"/>
                  </a:solidFill>
                </a:rPr>
                <a:t>Finalize</a:t>
              </a:r>
            </a:p>
            <a:p>
              <a:pPr marL="11113" indent="0"/>
              <a:r>
                <a:rPr sz="1600" dirty="0">
                  <a:solidFill>
                    <a:schemeClr val="bg2"/>
                  </a:solidFill>
                </a:rPr>
                <a:t>Budget </a:t>
              </a:r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B8C7D0B7-FB35-328E-FDA0-7CE6C6E45DEC}"/>
              </a:ext>
            </a:extLst>
          </p:cNvPr>
          <p:cNvSpPr txBox="1"/>
          <p:nvPr/>
        </p:nvSpPr>
        <p:spPr>
          <a:xfrm>
            <a:off x="1643742" y="1756629"/>
            <a:ext cx="8976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 defTabSz="914400" hangingPunct="0"/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</a:rPr>
              <a:t>      </a:t>
            </a:r>
            <a:r>
              <a:rPr sz="2000" kern="0" dirty="0">
                <a:solidFill>
                  <a:srgbClr val="000000"/>
                </a:solidFill>
                <a:latin typeface="Calibri"/>
                <a:cs typeface="Calibri"/>
              </a:rPr>
              <a:t>Sept</a:t>
            </a:r>
            <a:r>
              <a:rPr kern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kern="0" dirty="0">
                <a:solidFill>
                  <a:srgbClr val="000000"/>
                </a:solidFill>
                <a:latin typeface="Calibri"/>
                <a:cs typeface="Calibri"/>
              </a:rPr>
              <a:t> Dec</a:t>
            </a:r>
            <a:r>
              <a:rPr lang="en-US" kern="0" dirty="0">
                <a:solidFill>
                  <a:srgbClr val="000000"/>
                </a:solidFill>
                <a:latin typeface="Calibri"/>
                <a:cs typeface="Calibri"/>
              </a:rPr>
              <a:t>                          Dec - March                             March - April</a:t>
            </a:r>
            <a:endParaRPr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2F245-2E0B-474D-90EC-CE77DF2C64C1}"/>
              </a:ext>
            </a:extLst>
          </p:cNvPr>
          <p:cNvSpPr txBox="1"/>
          <p:nvPr/>
        </p:nvSpPr>
        <p:spPr>
          <a:xfrm>
            <a:off x="2040732" y="3487586"/>
            <a:ext cx="9683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budget goals with Select Board and FinCom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Conducted 2-day budget marathon presentations with Town Departments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 multiple times with Concord Carlisle Regional School District </a:t>
            </a:r>
            <a:br>
              <a:rPr lang="en-US" sz="2400" dirty="0"/>
            </a:br>
            <a:r>
              <a:rPr lang="en-US" sz="2400" dirty="0"/>
              <a:t>and Concord Finance Committee, as well as Concord FinCom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24 Finance Committee meetings; 2 joint meetings with Select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2% Cut exercise with each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Hearing 8th May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689EB-6264-C052-F7BC-CBB034C4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C79A-DE69-DFAC-6AA5-8F0A6276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FEC12A-02A5-71A0-BB75-EA2F93232A25}"/>
              </a:ext>
            </a:extLst>
          </p:cNvPr>
          <p:cNvSpPr/>
          <p:nvPr/>
        </p:nvSpPr>
        <p:spPr>
          <a:xfrm>
            <a:off x="0" y="1247833"/>
            <a:ext cx="1181100" cy="56195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026737" y="6404296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graphicFrame>
        <p:nvGraphicFramePr>
          <p:cNvPr id="212" name="Group 36"/>
          <p:cNvGraphicFramePr/>
          <p:nvPr>
            <p:extLst>
              <p:ext uri="{D42A27DB-BD31-4B8C-83A1-F6EECF244321}">
                <p14:modId xmlns:p14="http://schemas.microsoft.com/office/powerpoint/2010/main" val="2133232814"/>
              </p:ext>
            </p:extLst>
          </p:nvPr>
        </p:nvGraphicFramePr>
        <p:xfrm>
          <a:off x="2307436" y="1745647"/>
          <a:ext cx="8471339" cy="3980302"/>
        </p:xfrm>
        <a:graphic>
          <a:graphicData uri="http://schemas.openxmlformats.org/drawingml/2006/table">
            <a:tbl>
              <a:tblPr/>
              <a:tblGrid>
                <a:gridCol w="383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09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</a:t>
                      </a:r>
                      <a:endParaRPr sz="2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 FY 202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2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 of Revenue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69">
                <a:tc>
                  <a:txBody>
                    <a:bodyPr/>
                    <a:lstStyle/>
                    <a:p>
                      <a:pPr algn="l">
                        <a:defRPr sz="24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/>
                        <a:t>Property Taxes </a:t>
                      </a:r>
                      <a:endParaRPr sz="2500"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$33,058,175 </a:t>
                      </a:r>
                    </a:p>
                  </a:txBody>
                  <a:tcPr marL="0" marR="0" marT="0" marB="0" anchor="ctr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89.3</a:t>
                      </a: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3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State Aid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2,093,697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</a:t>
                      </a: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Local Receipts</a:t>
                      </a: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1,607,491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4.3</a:t>
                      </a: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Free Cash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571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250,000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0.07%</a:t>
                      </a:r>
                      <a:endParaRPr sz="2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571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Total: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5715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$37,009,363</a:t>
                      </a:r>
                    </a:p>
                  </a:txBody>
                  <a:tcPr marL="0" marR="0" marT="0" marB="0" anchor="ctr">
                    <a:lnL w="12700">
                      <a:miter lim="400000"/>
                    </a:lnL>
                    <a:lnR w="12700">
                      <a:miter lim="400000"/>
                    </a:lnR>
                    <a:lnT w="5715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100.0%</a:t>
                      </a: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5715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822F0D7-575E-33BB-64B9-66A21ABFC756}"/>
              </a:ext>
            </a:extLst>
          </p:cNvPr>
          <p:cNvSpPr/>
          <p:nvPr/>
        </p:nvSpPr>
        <p:spPr>
          <a:xfrm>
            <a:off x="1" y="2015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4" name="Picture 3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4BB29675-DECB-D6DE-C4A6-A426A6150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F4F1D07E-EF11-711D-0F17-F0E54AD44825}"/>
              </a:ext>
            </a:extLst>
          </p:cNvPr>
          <p:cNvSpPr txBox="1">
            <a:spLocks/>
          </p:cNvSpPr>
          <p:nvPr/>
        </p:nvSpPr>
        <p:spPr>
          <a:xfrm>
            <a:off x="2183154" y="391268"/>
            <a:ext cx="8277314" cy="9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FY2026 Sources of Revenue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F7878-256F-50AB-025A-5445DC8D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953" y="239517"/>
            <a:ext cx="8277314" cy="96512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Tax Single Family Home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FY2026 Increase 3.46% to $17,428 (+ $599 per Home)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ECFC-0047-33C2-41E5-27D4E264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09" y="2060577"/>
            <a:ext cx="10515600" cy="454807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graphicFrame>
        <p:nvGraphicFramePr>
          <p:cNvPr id="2" name="2D Column Chart">
            <a:extLst>
              <a:ext uri="{FF2B5EF4-FFF2-40B4-BE49-F238E27FC236}">
                <a16:creationId xmlns:a16="http://schemas.microsoft.com/office/drawing/2014/main" id="{12AD08A2-7EB6-E976-191E-0025255CD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799215"/>
              </p:ext>
            </p:extLst>
          </p:nvPr>
        </p:nvGraphicFramePr>
        <p:xfrm>
          <a:off x="2040732" y="1797269"/>
          <a:ext cx="9227036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11F46A-3464-41D3-9EA8-060E2491B284}"/>
              </a:ext>
            </a:extLst>
          </p:cNvPr>
          <p:cNvCxnSpPr>
            <a:cxnSpLocks/>
          </p:cNvCxnSpPr>
          <p:nvPr/>
        </p:nvCxnSpPr>
        <p:spPr>
          <a:xfrm>
            <a:off x="11267768" y="2060576"/>
            <a:ext cx="0" cy="3632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66DFE-5958-426D-51DE-C93F715F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FC8F45-DA02-00CB-422D-F3964C0D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9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032" y="249349"/>
            <a:ext cx="9160668" cy="965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 Reserve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0E859-1D9E-68C4-9E1F-0247C477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0532-503F-8569-2E0C-BA49E1AE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C5EC8-DF76-AD4B-801E-AF039B433A48}"/>
              </a:ext>
            </a:extLst>
          </p:cNvPr>
          <p:cNvSpPr txBox="1"/>
          <p:nvPr/>
        </p:nvSpPr>
        <p:spPr>
          <a:xfrm>
            <a:off x="2114285" y="1463824"/>
            <a:ext cx="99707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Current Reserves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sz="2400" dirty="0"/>
              <a:t>Free Cash						$ 4,872,786</a:t>
            </a:r>
          </a:p>
          <a:p>
            <a:r>
              <a:rPr lang="en-US" sz="2400" dirty="0"/>
              <a:t>	Stabilization Fund				$ 1,326,069</a:t>
            </a:r>
          </a:p>
          <a:p>
            <a:r>
              <a:rPr lang="en-US" sz="2400" dirty="0"/>
              <a:t>		Total						</a:t>
            </a:r>
            <a:r>
              <a:rPr lang="en-US" sz="2400" dirty="0">
                <a:ea typeface="Verdana"/>
                <a:cs typeface="Verdana"/>
                <a:sym typeface="Verdana"/>
              </a:rPr>
              <a:t>$ 6,198,855</a:t>
            </a:r>
          </a:p>
          <a:p>
            <a:r>
              <a:rPr lang="en-US" sz="2400" dirty="0"/>
              <a:t>		</a:t>
            </a:r>
            <a:r>
              <a:rPr lang="en-US" sz="2400" i="1" dirty="0"/>
              <a:t>Total as % of Budget		16.82%</a:t>
            </a:r>
          </a:p>
          <a:p>
            <a:endParaRPr lang="en-US" sz="3200" i="1" dirty="0"/>
          </a:p>
          <a:p>
            <a:r>
              <a:rPr lang="en-US" sz="3200" b="1" dirty="0"/>
              <a:t>Reserves After Proposed Uses in FY26</a:t>
            </a:r>
          </a:p>
          <a:p>
            <a:endParaRPr lang="en-US" i="1" dirty="0"/>
          </a:p>
          <a:p>
            <a:r>
              <a:rPr lang="en-US" sz="2400" i="1" dirty="0"/>
              <a:t>	Free Cash						$ 3,244,286 </a:t>
            </a:r>
          </a:p>
          <a:p>
            <a:r>
              <a:rPr lang="en-US" sz="2400" i="1" dirty="0"/>
              <a:t>	Stabilization Fund				$ 1,326,069</a:t>
            </a:r>
          </a:p>
          <a:p>
            <a:r>
              <a:rPr lang="en-US" sz="2400" i="1" dirty="0"/>
              <a:t>		Total						$ 4,570,355 </a:t>
            </a:r>
          </a:p>
          <a:p>
            <a:r>
              <a:rPr lang="en-US" sz="2400" i="1" dirty="0"/>
              <a:t>		Total as % of Budget		12.40%</a:t>
            </a:r>
          </a:p>
          <a:p>
            <a:endParaRPr lang="en-US" dirty="0"/>
          </a:p>
          <a:p>
            <a:r>
              <a:rPr lang="en-U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0212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93" y="249349"/>
            <a:ext cx="8277314" cy="9651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FY2026 Town Expense Summary</a:t>
            </a:r>
          </a:p>
        </p:txBody>
      </p:sp>
      <p:pic>
        <p:nvPicPr>
          <p:cNvPr id="8" name="Picture 7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13283717-1784-9293-097D-59C0C9E5D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03" y="1777602"/>
            <a:ext cx="1545432" cy="1545432"/>
          </a:xfrm>
          <a:prstGeom prst="rect">
            <a:avLst/>
          </a:prstGeom>
        </p:spPr>
      </p:pic>
      <p:graphicFrame>
        <p:nvGraphicFramePr>
          <p:cNvPr id="11" name="Group 36">
            <a:extLst>
              <a:ext uri="{FF2B5EF4-FFF2-40B4-BE49-F238E27FC236}">
                <a16:creationId xmlns:a16="http://schemas.microsoft.com/office/drawing/2014/main" id="{94127E9B-328C-8A34-C048-09BE12CCD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273600"/>
              </p:ext>
            </p:extLst>
          </p:nvPr>
        </p:nvGraphicFramePr>
        <p:xfrm>
          <a:off x="1694491" y="1463824"/>
          <a:ext cx="9984117" cy="4595117"/>
        </p:xfrm>
        <a:graphic>
          <a:graphicData uri="http://schemas.openxmlformats.org/drawingml/2006/table">
            <a:tbl>
              <a:tblPr/>
              <a:tblGrid>
                <a:gridCol w="488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5">
                  <a:extLst>
                    <a:ext uri="{9D8B030D-6E8A-4147-A177-3AD203B41FA5}">
                      <a16:colId xmlns:a16="http://schemas.microsoft.com/office/drawing/2014/main" val="316566513"/>
                    </a:ext>
                  </a:extLst>
                </a:gridCol>
              </a:tblGrid>
              <a:tr h="80301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</a:rPr>
                        <a:t>Category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Dollar</a:t>
                      </a:r>
                      <a:endParaRPr sz="2500" dirty="0"/>
                    </a:p>
                    <a:p>
                      <a:pPr algn="ctr"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Amount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</a:rPr>
                        <a:t>%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of </a:t>
                      </a:r>
                    </a:p>
                    <a:p>
                      <a:pPr algn="ctr">
                        <a:defRPr sz="1800"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Expenses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E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51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Education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(CPS, CCRSD w/debt &amp; Vocational Services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22,147,015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3" indent="0" algn="r">
                        <a:tabLst>
                          <a:tab pos="969963" algn="l"/>
                          <a:tab pos="1020763" algn="l"/>
                          <a:tab pos="1082675" algn="l"/>
                        </a:tabLst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54.12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92263" algn="l"/>
                        </a:tabLst>
                        <a:defRPr sz="1800"/>
                      </a:pP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Town Departments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8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,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871,914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 algn="r">
                        <a:tabLst/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21.68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51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Insurance,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Benefits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&amp; 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Retirement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(Other post-employment benefit Trust “OPEB”)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$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4,487,758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 algn="r">
                        <a:tabLst/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10.97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Debt Service and 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Reserve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20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$1,</a:t>
                      </a: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205,000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 algn="r">
                        <a:tabLst/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2.94</a:t>
                      </a:r>
                      <a:r>
                        <a:rPr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Reserve Fund</a:t>
                      </a:r>
                      <a:endParaRPr sz="1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$150,000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  <a:sym typeface="Verdana"/>
                        </a:rPr>
                        <a:t>0.37%</a:t>
                      </a: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15208"/>
                  </a:ext>
                </a:extLst>
              </a:tr>
              <a:tr h="58983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800" b="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Total: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800" b="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$36,861,687</a:t>
                      </a:r>
                      <a:endParaRPr sz="1800" b="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1800" b="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1800" b="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A9E2E-F51A-328F-D7FE-0D721AB8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375E0-C41F-5191-A302-2A4A339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60A5-751B-0B0F-622D-767AE47D9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B69ECC-8C45-B4B0-9B18-74BB4DB88CBA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0872D-60DC-21E2-C2D4-AC388A81AE84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CA082A0-43F4-9245-4FB6-D1DD41924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0B241CF-50BA-DD3F-A364-E297CE01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93" y="249349"/>
            <a:ext cx="8277314" cy="965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FY2026  Capital Plan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6967-4EBA-9BCB-253A-61AE2C46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016" y="2104482"/>
            <a:ext cx="10488555" cy="450416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 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895FDC-75A6-A920-C1C0-BEAECD72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Capital  Equipment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AA33D-F72F-2399-5A6A-59A984F1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D217E-C069-EF9E-97D3-847CC251B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07" y="1333500"/>
            <a:ext cx="7772400" cy="50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32CAA8-4FD4-BC2C-1754-1630BB83AF16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07BBF-A201-7E19-B777-3C4E885EB013}"/>
              </a:ext>
            </a:extLst>
          </p:cNvPr>
          <p:cNvSpPr/>
          <p:nvPr/>
        </p:nvSpPr>
        <p:spPr>
          <a:xfrm>
            <a:off x="0" y="1333500"/>
            <a:ext cx="1181100" cy="552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1E8AF50-811E-C44E-758E-3BD90AE9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15144"/>
            <a:ext cx="1545432" cy="1545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71AAE2-2882-65C2-3B8A-156FB3A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93" y="249349"/>
            <a:ext cx="8277314" cy="965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FY2026  Education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ECFC-0047-33C2-41E5-27D4E264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016" y="2104482"/>
            <a:ext cx="10488555" cy="4504169"/>
          </a:xfrm>
        </p:spPr>
        <p:txBody>
          <a:bodyPr>
            <a:norm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  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Total Education Expense $22,147,015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FY26 increase $741,974 (+3.46%)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Char char="-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Carlisle Public School Total: $13,733,211 (+3.90%)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CCRSD  Total: $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7,433,454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(+4.06%) w/o debt service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Vocational Total: $93,451 (-22.91%)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95FE81-5FF6-3FF8-68AD-1BDAE59C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Town of Carlisle FY26 Budget Presentation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8862-3FD7-CA72-41BC-B60450B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22AD-57AF-448A-9727-BE99A7C207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5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E699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  <a:fontScheme name="Office Them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6046</TotalTime>
  <Words>678</Words>
  <Application>Microsoft Macintosh PowerPoint</Application>
  <PresentationFormat>Widescreen</PresentationFormat>
  <Paragraphs>140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Worksheet</vt:lpstr>
      <vt:lpstr>Town of Carlisle  FY26 Budget Review  Finance Committee May 18, 2025</vt:lpstr>
      <vt:lpstr>FY2026 Budget Summary</vt:lpstr>
      <vt:lpstr>PowerPoint Presentation</vt:lpstr>
      <vt:lpstr>PowerPoint Presentation</vt:lpstr>
      <vt:lpstr>Average Tax Single Family Home FY2026 Increase 3.46% to $17,428 (+ $599 per Home)</vt:lpstr>
      <vt:lpstr>Tow Reserve Analysis</vt:lpstr>
      <vt:lpstr> FY2026 Town Expense Summary</vt:lpstr>
      <vt:lpstr> FY2026  Capital Plan Overview</vt:lpstr>
      <vt:lpstr> FY2026  Education Review</vt:lpstr>
      <vt:lpstr>Carlisle Public School Budget</vt:lpstr>
      <vt:lpstr>Carlisle / CCRSD Assessment (w/o Debt)</vt:lpstr>
      <vt:lpstr>FY2026 -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Name Presenter Date</dc:title>
  <dc:creator>Ryan McLane</dc:creator>
  <cp:lastModifiedBy>James Catacchio</cp:lastModifiedBy>
  <cp:revision>180</cp:revision>
  <cp:lastPrinted>2024-04-15T23:55:09Z</cp:lastPrinted>
  <dcterms:created xsi:type="dcterms:W3CDTF">2022-12-21T20:50:40Z</dcterms:created>
  <dcterms:modified xsi:type="dcterms:W3CDTF">2025-05-13T18:55:34Z</dcterms:modified>
</cp:coreProperties>
</file>