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6" r:id="rId2"/>
    <p:sldId id="269" r:id="rId3"/>
    <p:sldId id="276" r:id="rId4"/>
  </p:sldIdLst>
  <p:sldSz cx="12192000" cy="6858000"/>
  <p:notesSz cx="7004050" cy="9290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868999-FCDC-184B-79F7-C805A7817B78}" name="Lynne Lipinsky" initials="LL" userId="af1cdbbb6aba317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BB3"/>
    <a:srgbClr val="DBEBF9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C69FB-8FDF-4607-B23F-39F22F6A7938}" v="3" dt="2024-05-10T17:40:51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33" autoAdjust="0"/>
    <p:restoredTop sz="95068" autoAdjust="0"/>
  </p:normalViewPr>
  <p:slideViewPr>
    <p:cSldViewPr snapToGrid="0">
      <p:cViewPr varScale="1">
        <p:scale>
          <a:sx n="121" d="100"/>
          <a:sy n="121" d="100"/>
        </p:scale>
        <p:origin x="1064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5"/>
          </a:xfrm>
          <a:prstGeom prst="rect">
            <a:avLst/>
          </a:prstGeom>
        </p:spPr>
        <p:txBody>
          <a:bodyPr vert="horz" lIns="93102" tIns="46552" rIns="93102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5"/>
          </a:xfrm>
          <a:prstGeom prst="rect">
            <a:avLst/>
          </a:prstGeom>
        </p:spPr>
        <p:txBody>
          <a:bodyPr vert="horz" lIns="93102" tIns="46552" rIns="93102" bIns="46552" rtlCol="0"/>
          <a:lstStyle>
            <a:lvl1pPr algn="r">
              <a:defRPr sz="1200"/>
            </a:lvl1pPr>
          </a:lstStyle>
          <a:p>
            <a:fld id="{B2B552AD-C93B-4FF6-A929-CAE4611B2AFE}" type="datetimeFigureOut">
              <a:rPr lang="en-US" smtClean="0"/>
              <a:t>5/13/25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2" tIns="46552" rIns="93102" bIns="4655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102" tIns="46552" rIns="93102" bIns="465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4"/>
          </a:xfrm>
          <a:prstGeom prst="rect">
            <a:avLst/>
          </a:prstGeom>
        </p:spPr>
        <p:txBody>
          <a:bodyPr vert="horz" lIns="93102" tIns="46552" rIns="93102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4"/>
          </a:xfrm>
          <a:prstGeom prst="rect">
            <a:avLst/>
          </a:prstGeom>
        </p:spPr>
        <p:txBody>
          <a:bodyPr vert="horz" lIns="93102" tIns="46552" rIns="93102" bIns="46552" rtlCol="0" anchor="b"/>
          <a:lstStyle>
            <a:lvl1pPr algn="r">
              <a:defRPr sz="1200"/>
            </a:lvl1pPr>
          </a:lstStyle>
          <a:p>
            <a:fld id="{38BDEFE7-2146-483E-A30B-CAD5BE3B36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37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Process cut </a:t>
            </a:r>
            <a:r>
              <a:rPr lang="en-US" dirty="0" err="1"/>
              <a:t>doen</a:t>
            </a:r>
            <a:r>
              <a:rPr lang="en-US" dirty="0"/>
              <a:t> (transparency – open to all to attend; review new collaboration with </a:t>
            </a:r>
            <a:r>
              <a:rPr lang="en-US" dirty="0" err="1"/>
              <a:t>FInCom</a:t>
            </a:r>
            <a:r>
              <a:rPr lang="en-US" dirty="0"/>
              <a:t> and the CCSRD SC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DEFE7-2146-483E-A30B-CAD5BE3B365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03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DEFE7-2146-483E-A30B-CAD5BE3B365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535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2515-18C3-45AE-B5E2-82D31F0E0AE5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67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49A6-6007-40BD-A290-B58DB11EFD39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6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E269-D3AE-46C7-A2E1-8DBC6F69A91F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84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5827C-DCDE-4AD0-B04F-582C89F77BF3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82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4CB02-CEAF-4CB5-8716-DE2363CAA1A3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2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2384-476F-4242-924D-B1B825D1B103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4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7E2A-9284-4C6E-99F4-856BC86401AF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4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B889-9617-459D-92B7-C4FAAE76283A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2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CCDF-97CA-431D-845C-FCE3DE715009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F8D9-002E-46E4-8021-63ECC9DB2769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83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4273-6188-4555-8834-967B3C707E6F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09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131EA-544C-4ADA-923A-6306608E9F01}" type="datetime1">
              <a:rPr lang="en-US" smtClean="0"/>
              <a:t>5/13/25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Town of Carlisle FY25 Budget Presentation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822AD-57AF-448A-9727-BE99A7C20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9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A8775-388F-E281-3C2C-9ED07C6FB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5262" y="2326874"/>
            <a:ext cx="10363200" cy="2810675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Town of Carlisle </a:t>
            </a:r>
            <a:br>
              <a:rPr lang="en-US" sz="4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Article 2</a:t>
            </a:r>
            <a:br>
              <a:rPr lang="en-US" sz="4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FY26 Capital Equipment</a:t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en-US" sz="3100" b="1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2CAA8-4FD4-BC2C-1754-1630BB83AF16}"/>
              </a:ext>
            </a:extLst>
          </p:cNvPr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507BBF-A201-7E19-B777-3C4E885EB013}"/>
              </a:ext>
            </a:extLst>
          </p:cNvPr>
          <p:cNvSpPr/>
          <p:nvPr/>
        </p:nvSpPr>
        <p:spPr>
          <a:xfrm>
            <a:off x="0" y="1333500"/>
            <a:ext cx="1181100" cy="5524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picture containing text, room, gambling house, scene&#10;&#10;Description automatically generated">
            <a:extLst>
              <a:ext uri="{FF2B5EF4-FFF2-40B4-BE49-F238E27FC236}">
                <a16:creationId xmlns:a16="http://schemas.microsoft.com/office/drawing/2014/main" id="{51E8AF50-811E-C44E-758E-3BD90AE903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515144"/>
            <a:ext cx="1545432" cy="154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9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DDF837-6496-0B47-A763-241606E82CAE}"/>
              </a:ext>
            </a:extLst>
          </p:cNvPr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557FE7-B1C5-F9B9-712F-F847E1A41DFB}"/>
              </a:ext>
            </a:extLst>
          </p:cNvPr>
          <p:cNvSpPr/>
          <p:nvPr/>
        </p:nvSpPr>
        <p:spPr>
          <a:xfrm>
            <a:off x="0" y="1333500"/>
            <a:ext cx="1181100" cy="5524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picture containing text, room, gambling house, scene&#10;&#10;Description automatically generated">
            <a:extLst>
              <a:ext uri="{FF2B5EF4-FFF2-40B4-BE49-F238E27FC236}">
                <a16:creationId xmlns:a16="http://schemas.microsoft.com/office/drawing/2014/main" id="{57FC6FF6-2678-006F-3147-A8E590A64A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515144"/>
            <a:ext cx="1545432" cy="1545432"/>
          </a:xfrm>
          <a:prstGeom prst="rect">
            <a:avLst/>
          </a:prstGeom>
        </p:spPr>
      </p:pic>
      <p:sp>
        <p:nvSpPr>
          <p:cNvPr id="21" name="Title 9">
            <a:extLst>
              <a:ext uri="{FF2B5EF4-FFF2-40B4-BE49-F238E27FC236}">
                <a16:creationId xmlns:a16="http://schemas.microsoft.com/office/drawing/2014/main" id="{ED994320-E301-7135-E58C-90271E3E92B1}"/>
              </a:ext>
            </a:extLst>
          </p:cNvPr>
          <p:cNvSpPr txBox="1">
            <a:spLocks/>
          </p:cNvSpPr>
          <p:nvPr/>
        </p:nvSpPr>
        <p:spPr>
          <a:xfrm>
            <a:off x="2199793" y="387135"/>
            <a:ext cx="8277314" cy="9651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FY2026 </a:t>
            </a:r>
            <a:r>
              <a:rPr lang="en-US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Capital Plan Process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AECFC-0047-33C2-41E5-27D4E2640D4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76400" y="1479550"/>
            <a:ext cx="10515600" cy="51768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dirty="0"/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22F245-2E0B-474D-90EC-CE77DF2C64C1}"/>
              </a:ext>
            </a:extLst>
          </p:cNvPr>
          <p:cNvSpPr txBox="1"/>
          <p:nvPr/>
        </p:nvSpPr>
        <p:spPr>
          <a:xfrm>
            <a:off x="1676400" y="1848644"/>
            <a:ext cx="976834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Departments submitted capital requests as part of the FY26  budget process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FinCom met with each department to review department capital requests. Select Board also reviewed capital requests as part of the budget process.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FinCom confirmed all capital requests were in alignment with the five-year Capital Plan as outlined in the Carlisle Budget Book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689EB-6264-C052-F7BC-CBB034C4C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Town of Carlisle FY26 Capital  Equipment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CC79A-DE69-DFAC-6AA5-8F0A62763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24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32CAA8-4FD4-BC2C-1754-1630BB83AF16}"/>
              </a:ext>
            </a:extLst>
          </p:cNvPr>
          <p:cNvSpPr/>
          <p:nvPr/>
        </p:nvSpPr>
        <p:spPr>
          <a:xfrm>
            <a:off x="0" y="0"/>
            <a:ext cx="12192000" cy="13335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507BBF-A201-7E19-B777-3C4E885EB013}"/>
              </a:ext>
            </a:extLst>
          </p:cNvPr>
          <p:cNvSpPr/>
          <p:nvPr/>
        </p:nvSpPr>
        <p:spPr>
          <a:xfrm>
            <a:off x="0" y="1333500"/>
            <a:ext cx="1181100" cy="5524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picture containing text, room, gambling house, scene&#10;&#10;Description automatically generated">
            <a:extLst>
              <a:ext uri="{FF2B5EF4-FFF2-40B4-BE49-F238E27FC236}">
                <a16:creationId xmlns:a16="http://schemas.microsoft.com/office/drawing/2014/main" id="{51E8AF50-811E-C44E-758E-3BD90AE90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515144"/>
            <a:ext cx="1545432" cy="1545432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DD71AAE2-2882-65C2-3B8A-156FB3A1C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9793" y="249349"/>
            <a:ext cx="8277314" cy="96512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FY2026  Capital Equipment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AECFC-0047-33C2-41E5-27D4E2640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016" y="2104482"/>
            <a:ext cx="10488555" cy="4504169"/>
          </a:xfrm>
        </p:spPr>
        <p:txBody>
          <a:bodyPr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None/>
            </a:pPr>
            <a:r>
              <a:rPr lang="en-US" dirty="0"/>
              <a:t>  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95FE81-5FF6-3FF8-68AD-1BDAE59C9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Town of Carlisle FY26 Capital  Equipment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48862-3FD7-CA72-41BC-B60450B0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822AD-57AF-448A-9727-BE99A7C207D6}" type="slidenum">
              <a:rPr lang="en-US" smtClean="0"/>
              <a:t>3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E33CFB-A89D-4C8B-19FF-1A8BE064D5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6021" y="2104482"/>
            <a:ext cx="9601860" cy="3422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85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14141</TotalTime>
  <Words>113</Words>
  <Application>Microsoft Macintosh PowerPoint</Application>
  <PresentationFormat>Widescreen</PresentationFormat>
  <Paragraphs>18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Town of Carlisle  Article 2 FY26 Capital Equipment </vt:lpstr>
      <vt:lpstr>PowerPoint Presentation</vt:lpstr>
      <vt:lpstr> FY2026  Capital Equipment Plan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Name Presenter Date</dc:title>
  <dc:creator>Ryan McLane</dc:creator>
  <cp:lastModifiedBy>James Catacchio</cp:lastModifiedBy>
  <cp:revision>176</cp:revision>
  <cp:lastPrinted>2024-05-10T17:03:20Z</cp:lastPrinted>
  <dcterms:created xsi:type="dcterms:W3CDTF">2022-12-21T20:50:40Z</dcterms:created>
  <dcterms:modified xsi:type="dcterms:W3CDTF">2025-05-13T19:50:17Z</dcterms:modified>
</cp:coreProperties>
</file>