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6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4" r:id="rId1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Amendola" initials="AA" lastIdx="1" clrIdx="0">
    <p:extLst>
      <p:ext uri="{19B8F6BF-5375-455C-9EA6-DF929625EA0E}">
        <p15:presenceInfo xmlns:p15="http://schemas.microsoft.com/office/powerpoint/2012/main" userId="S-1-5-21-2936253334-3652735675-3145493214-21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2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4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4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0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4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4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7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4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2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9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C98C1-CE5A-4713-A947-F2794D9AEA44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745A040-2E51-46CF-8A9D-4E5323D8FD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64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FB8B-5C4A-F589-D3E6-7FF0A7B6A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3" y="1039046"/>
            <a:ext cx="8637073" cy="261855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POLICE STATION RENOVATION </a:t>
            </a:r>
            <a:b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85FB3-063E-048A-3C29-40EA7DCD3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36" y="2869324"/>
            <a:ext cx="4353006" cy="55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DD7E6-4A98-37F4-19C0-5C36A69E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Second Floor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67F1-1597-6977-87E5-3375A3F92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Creates a large open office floor plan for officer workstations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Efficiently reconfigures storage space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13C1-8F1B-8E76-7210-EA5D6563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10"/>
            <a:ext cx="10515600" cy="81533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Garage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9BF972-17E2-34EA-8088-1888E567B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20" y="754560"/>
            <a:ext cx="8629707" cy="5835531"/>
          </a:xfrm>
        </p:spPr>
      </p:pic>
      <p:pic>
        <p:nvPicPr>
          <p:cNvPr id="4" name="Picture 3" descr="A garage with a motorcycle&#10;&#10;Description automatically generated">
            <a:extLst>
              <a:ext uri="{FF2B5EF4-FFF2-40B4-BE49-F238E27FC236}">
                <a16:creationId xmlns:a16="http://schemas.microsoft.com/office/drawing/2014/main" id="{8A041A4E-049A-E329-D10F-298C2005A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6059" y="998771"/>
            <a:ext cx="4348748" cy="3261561"/>
          </a:xfrm>
          <a:prstGeom prst="rect">
            <a:avLst/>
          </a:prstGeom>
        </p:spPr>
      </p:pic>
      <p:pic>
        <p:nvPicPr>
          <p:cNvPr id="7" name="Picture 6" descr="A garage door with windows&#10;&#10;Description automatically generated">
            <a:extLst>
              <a:ext uri="{FF2B5EF4-FFF2-40B4-BE49-F238E27FC236}">
                <a16:creationId xmlns:a16="http://schemas.microsoft.com/office/drawing/2014/main" id="{65A81533-05CA-A33A-67D3-612EF1AB4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3038" y="3958179"/>
            <a:ext cx="3217423" cy="24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DD7E6-4A98-37F4-19C0-5C36A69E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Garage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67F1-1597-6977-87E5-3375A3F92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Additional evidence storage space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Protects capital investments like police cruisers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Increases response times during inclement weather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6F78-3A2F-0943-69A2-0C6211B9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06943"/>
            <a:ext cx="9601196" cy="76690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6878-02FD-240B-3AC4-1301A34F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972" y="617696"/>
            <a:ext cx="11313695" cy="5197643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Meets officer safety and state accreditation compliance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Renovated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locker rooms address equity concerns and improve recruitmen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Adds a multi-purpose room, providing needed communit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meeting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officer training space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Addresses aging building systems, reducing future costs for these projects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Increases Town sustainability by adding heat pumps and wiring for electric chargers/solar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Serves as a generational solution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$171 per year to the average Carlisle home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D95C-736B-0683-BAB4-FA8FBC9D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13878"/>
            <a:ext cx="9601196" cy="58197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Project History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210AA-F0C0-962F-6804-12FDABECA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243" y="995639"/>
            <a:ext cx="10760241" cy="50637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18: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Town Meeting to vote on additional, final project costs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 TO </a:t>
            </a:r>
            <a:r>
              <a:rPr lang="en-US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2025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PSBRC recommends add alternate 1; OPM and committees recommend increased contingency value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JANUARY TO MARCH 2025: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bidding and review.  Eight bids submitted, with the lowest bid by APC Development at $3,383,401, excluding alternates 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SUMMER AND FALL 2024: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Reviews by Town Committees and final construction set created, including list of add alternates.  Owner’s Project Manager (OPM) RFP issued, candidates interviewed, and final selection of CMS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2024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Town Meeting and vote approved total project estimate at $3.55 million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Renovation documents prepared, but project is tabled 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Police Station constructed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6F78-3A2F-0943-69A2-0C6211B9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29885"/>
            <a:ext cx="9601196" cy="76690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Financial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6878-02FD-240B-3AC4-1301A34F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186153"/>
            <a:ext cx="9601196" cy="4311763"/>
          </a:xfrm>
        </p:spPr>
        <p:txBody>
          <a:bodyPr>
            <a:normAutofit/>
          </a:bodyPr>
          <a:lstStyle/>
          <a:p>
            <a:pPr marL="0" marR="0" indent="0">
              <a:buNone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Carlisle residents are asked to support this project with two votes:</a:t>
            </a:r>
          </a:p>
          <a:p>
            <a:pPr marL="0" marR="0" indent="0">
              <a:buNone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1.  Annual Town Meeting Article # 18</a:t>
            </a:r>
          </a:p>
          <a:p>
            <a:pPr marL="0" marR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2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Town Election Ballot Question # 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total project cost is $4,244,532, including a contingency value of $454,771. The Town will borrow to pay for this project.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the extend contingency funds are not used, those funds are not borrowed. 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cost of this borrowing to the average Carlisle household is approximately $177 per year, declining annually for the length of the loan (30-year projection).</a:t>
            </a:r>
          </a:p>
        </p:txBody>
      </p:sp>
    </p:spTree>
    <p:extLst>
      <p:ext uri="{BB962C8B-B14F-4D97-AF65-F5344CB8AC3E}">
        <p14:creationId xmlns:p14="http://schemas.microsoft.com/office/powerpoint/2010/main" val="27300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D95C-736B-0683-BAB4-FA8FBC9D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31" y="95925"/>
            <a:ext cx="9601196" cy="58197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Project Goals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210AA-F0C0-962F-6804-12FDABECA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731" y="1345308"/>
            <a:ext cx="9601196" cy="4167384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Modernize the police station to meet accreditation goals, increase retention/recruitment efforts, and improve officer and resident safety</a:t>
            </a:r>
          </a:p>
          <a:p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Increase gender parity by expanding female locker room space</a:t>
            </a:r>
          </a:p>
          <a:p>
            <a:pPr marL="0" marR="0"/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a community room that connects the department with residents and provides a safe and usable town resource</a:t>
            </a:r>
          </a:p>
          <a:p>
            <a:pPr marL="0" marR="0"/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Upgrade aging building systems to meet the Town’s financial and sustainability goals as identified in the Master Plan; new systems to require less energy to operate</a:t>
            </a:r>
          </a:p>
        </p:txBody>
      </p:sp>
    </p:spTree>
    <p:extLst>
      <p:ext uri="{BB962C8B-B14F-4D97-AF65-F5344CB8AC3E}">
        <p14:creationId xmlns:p14="http://schemas.microsoft.com/office/powerpoint/2010/main" val="83993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0A180-C866-907A-9496-2B1E830F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55407"/>
            <a:ext cx="9291215" cy="60157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Ground Floor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2B267-F8C2-5702-9029-54D0423E3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464" y="596899"/>
            <a:ext cx="8932331" cy="6039852"/>
          </a:xfrm>
        </p:spPr>
      </p:pic>
      <p:pic>
        <p:nvPicPr>
          <p:cNvPr id="4" name="Picture 3" descr="A room with a desk and chair&#10;&#10;Description automatically generated">
            <a:extLst>
              <a:ext uri="{FF2B5EF4-FFF2-40B4-BE49-F238E27FC236}">
                <a16:creationId xmlns:a16="http://schemas.microsoft.com/office/drawing/2014/main" id="{70B9F35A-C3A8-22DA-5844-C7791C08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1384" y="3393740"/>
            <a:ext cx="3546643" cy="2659982"/>
          </a:xfrm>
          <a:prstGeom prst="rect">
            <a:avLst/>
          </a:prstGeom>
        </p:spPr>
      </p:pic>
      <p:pic>
        <p:nvPicPr>
          <p:cNvPr id="7" name="Picture 6" descr="A room with white lockers and a black floor&#10;&#10;Description automatically generated">
            <a:extLst>
              <a:ext uri="{FF2B5EF4-FFF2-40B4-BE49-F238E27FC236}">
                <a16:creationId xmlns:a16="http://schemas.microsoft.com/office/drawing/2014/main" id="{3B1AFAF0-BBB9-B54B-78EB-6584C29CA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8602" y="728745"/>
            <a:ext cx="3306011" cy="2479508"/>
          </a:xfrm>
          <a:prstGeom prst="rect">
            <a:avLst/>
          </a:prstGeom>
        </p:spPr>
      </p:pic>
      <p:pic>
        <p:nvPicPr>
          <p:cNvPr id="9" name="Picture 8" descr="A white sheet of paper in a room&#10;&#10;Description automatically generated">
            <a:extLst>
              <a:ext uri="{FF2B5EF4-FFF2-40B4-BE49-F238E27FC236}">
                <a16:creationId xmlns:a16="http://schemas.microsoft.com/office/drawing/2014/main" id="{E20302B9-72A9-AD54-3CA1-E67EB846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3924" y="3665120"/>
            <a:ext cx="3236495" cy="24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D7C4A-7A02-37B3-967E-ABDDB716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Ground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E3C9-A091-6E6C-662A-BC5E9742CA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Creates a modernized, accessible, and safe booking room/holding cell area for processing prisoners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proposed design complies with the Massachusetts Police Accreditation Commission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85D5B-570D-7607-E94A-5590BAD59D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Will be code compliant with Department of Public Health, Town Building Codes, and Sustainability best practices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Increases gender parity by creating more space for female officers </a:t>
            </a:r>
          </a:p>
        </p:txBody>
      </p:sp>
    </p:spTree>
    <p:extLst>
      <p:ext uri="{BB962C8B-B14F-4D97-AF65-F5344CB8AC3E}">
        <p14:creationId xmlns:p14="http://schemas.microsoft.com/office/powerpoint/2010/main" val="28615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AE2D9-CA30-C968-09CD-4387D010D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84"/>
            <a:ext cx="10515600" cy="71713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First Floor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D013A-94BE-2F2A-545A-0627D5241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1" y="649706"/>
            <a:ext cx="8727486" cy="5872600"/>
          </a:xfrm>
        </p:spPr>
      </p:pic>
      <p:pic>
        <p:nvPicPr>
          <p:cNvPr id="4" name="Picture 3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39E44026-DF5A-44F8-95A8-4F250270F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7090" y="1081895"/>
            <a:ext cx="5074758" cy="38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36D8-81C9-1F4F-4506-92775539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217" y="958038"/>
            <a:ext cx="9293577" cy="105930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First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00817-A078-FFA2-14C6-3C8228037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74" y="2010878"/>
            <a:ext cx="5069711" cy="344859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By removing an unneeded stair, creates a new multi-purpose room that can be used as a training room and a community room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accessible public restroom in the station lobby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40BA4-4665-1FA4-20BE-7C303AC44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139" y="2017343"/>
            <a:ext cx="4863039" cy="34415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Adds a new interview room for custodial and noncustodial interviews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Creates an open space office for all 3 Sergeants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Develops a secure corridor to prevent access by nonemployees</a:t>
            </a:r>
          </a:p>
        </p:txBody>
      </p:sp>
    </p:spTree>
    <p:extLst>
      <p:ext uri="{BB962C8B-B14F-4D97-AF65-F5344CB8AC3E}">
        <p14:creationId xmlns:p14="http://schemas.microsoft.com/office/powerpoint/2010/main" val="167274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13C1-8F1B-8E76-7210-EA5D6563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10"/>
            <a:ext cx="10515600" cy="81533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Second Floor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9BF972-17E2-34EA-8088-1888E567B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146" y="752809"/>
            <a:ext cx="8629707" cy="5835531"/>
          </a:xfrm>
        </p:spPr>
      </p:pic>
    </p:spTree>
    <p:extLst>
      <p:ext uri="{BB962C8B-B14F-4D97-AF65-F5344CB8AC3E}">
        <p14:creationId xmlns:p14="http://schemas.microsoft.com/office/powerpoint/2010/main" val="28620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3111</TotalTime>
  <Words>543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Gallery</vt:lpstr>
      <vt:lpstr>POLICE STATION RENOVATION  PROJECT </vt:lpstr>
      <vt:lpstr>Project History</vt:lpstr>
      <vt:lpstr>Financial Considerations</vt:lpstr>
      <vt:lpstr>Project Goals </vt:lpstr>
      <vt:lpstr>Ground Floor </vt:lpstr>
      <vt:lpstr>Ground Floor</vt:lpstr>
      <vt:lpstr>First Floor </vt:lpstr>
      <vt:lpstr>First Floor</vt:lpstr>
      <vt:lpstr>Second Floor</vt:lpstr>
      <vt:lpstr>Second Floor </vt:lpstr>
      <vt:lpstr>Garage</vt:lpstr>
      <vt:lpstr>Garage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Police Station Renovation Project</dc:title>
  <dc:creator>Andrew Amendola</dc:creator>
  <cp:lastModifiedBy>Ryan McLane</cp:lastModifiedBy>
  <cp:revision>14</cp:revision>
  <dcterms:created xsi:type="dcterms:W3CDTF">2024-04-29T16:59:17Z</dcterms:created>
  <dcterms:modified xsi:type="dcterms:W3CDTF">2025-05-12T15:53:50Z</dcterms:modified>
</cp:coreProperties>
</file>