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Amendola" initials="AA" lastIdx="1" clrIdx="0">
    <p:extLst>
      <p:ext uri="{19B8F6BF-5375-455C-9EA6-DF929625EA0E}">
        <p15:presenceInfo xmlns:p15="http://schemas.microsoft.com/office/powerpoint/2012/main" userId="S-1-5-21-2936253334-3652735675-3145493214-2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2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C98C1-CE5A-4713-A947-F2794D9AEA4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45A040-2E51-46CF-8A9D-4E5323D8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FB8B-5C4A-F589-D3E6-7FF0A7B6A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Police Station Renovation Project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85FB3-063E-048A-3C29-40EA7DCD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29" y="2349062"/>
            <a:ext cx="4353006" cy="55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6F78-3A2F-0943-69A2-0C6211B9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00950"/>
            <a:ext cx="9601196" cy="766903"/>
          </a:xfrm>
        </p:spPr>
        <p:txBody>
          <a:bodyPr/>
          <a:lstStyle/>
          <a:p>
            <a:r>
              <a:rPr lang="en-US" dirty="0"/>
              <a:t>Financial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6878-02FD-240B-3AC4-1301A34F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64105"/>
            <a:ext cx="9601196" cy="4311763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Carlisle residents are asked to support this project with two votes:</a:t>
            </a:r>
          </a:p>
          <a:p>
            <a:pPr marL="0" marR="0" indent="0">
              <a:buNone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1.) Annual Town Meeting Article # 13</a:t>
            </a:r>
          </a:p>
          <a:p>
            <a:pPr marL="0" marR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 Town Election Ballot Question # 2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total project cost is $XX. The Town will borrow to pay for this project.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cost of this borrowing to the average Carlisle household is $134 per year, declining annually for the length of the loan (30-year projection)</a:t>
            </a:r>
          </a:p>
        </p:txBody>
      </p:sp>
    </p:spTree>
    <p:extLst>
      <p:ext uri="{BB962C8B-B14F-4D97-AF65-F5344CB8AC3E}">
        <p14:creationId xmlns:p14="http://schemas.microsoft.com/office/powerpoint/2010/main" val="27300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6F78-3A2F-0943-69A2-0C6211B9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00950"/>
            <a:ext cx="9601196" cy="76690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6878-02FD-240B-3AC4-1301A34F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64105"/>
            <a:ext cx="9601196" cy="4311763"/>
          </a:xfrm>
        </p:spPr>
        <p:txBody>
          <a:bodyPr>
            <a:normAutofit lnSpcReduction="10000"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revised layout increases officer safety and meets state accreditation compliance. 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design features new locker rooms that address equity concerns and improve recruitmen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efforts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community room will be versatile, accommodating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40+ people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further connecting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police officers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residents of all ages.</a:t>
            </a:r>
          </a:p>
          <a:p>
            <a:pPr marL="0" marR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Building system upgrades meet the Town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’s financial and sustainability goals (Master Plan). The all-electric upgrades 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akes these necessary systems improvements more environmentally responsible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Select Board’s proposed project represents the most cost-effective solution to a long-term issue, investing in a generational renovatio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for $134 per year to the average Carlisle home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D95C-736B-0683-BAB4-FA8FBC9D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7595"/>
            <a:ext cx="9601196" cy="581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Project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4210AA-F0C0-962F-6804-12FDABEC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91" y="1491907"/>
            <a:ext cx="9601196" cy="4957010"/>
          </a:xfrm>
        </p:spPr>
        <p:txBody>
          <a:bodyPr>
            <a:normAutofit fontScale="70000" lnSpcReduction="20000"/>
          </a:bodyPr>
          <a:lstStyle/>
          <a:p>
            <a:pPr marL="0" marR="0"/>
            <a:r>
              <a:rPr lang="en-US" sz="3200" b="1" dirty="0">
                <a:effectLst/>
                <a:latin typeface="+mj-lt"/>
                <a:ea typeface="Calibri" panose="020F0502020204030204" pitchFamily="34" charset="0"/>
              </a:rPr>
              <a:t>FALL 2023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: The Select Board reengaged with this project, building on previous work to create a cost-efficient recommendation for Town Meeting consideration</a:t>
            </a:r>
          </a:p>
          <a:p>
            <a:pPr marL="0" marR="0" indent="0">
              <a:buNone/>
            </a:pPr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/>
            <a:r>
              <a:rPr lang="en-US" sz="3200" b="1" dirty="0">
                <a:latin typeface="+mj-lt"/>
                <a:ea typeface="Calibri" panose="020F0502020204030204" pitchFamily="34" charset="0"/>
              </a:rPr>
              <a:t>DECEMBER 2023</a:t>
            </a:r>
            <a:r>
              <a:rPr lang="en-US" sz="3200" dirty="0">
                <a:latin typeface="+mj-lt"/>
                <a:ea typeface="Calibri" panose="020F0502020204030204" pitchFamily="34" charset="0"/>
              </a:rPr>
              <a:t>: The Select Board clarified renovation goals then engaged with TBA Architects to create a conceptual design and cost estimate 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/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/>
            <a:r>
              <a:rPr lang="en-US" sz="3200" b="1" dirty="0">
                <a:latin typeface="+mj-lt"/>
                <a:ea typeface="Calibri" panose="020F0502020204030204" pitchFamily="34" charset="0"/>
              </a:rPr>
              <a:t>JANUARY 2024</a:t>
            </a:r>
            <a:r>
              <a:rPr lang="en-US" sz="3200" dirty="0">
                <a:latin typeface="+mj-lt"/>
                <a:ea typeface="Calibri" panose="020F0502020204030204" pitchFamily="34" charset="0"/>
              </a:rPr>
              <a:t>: The Police Station Building Renovation Committee (PSBRC) was established to finalize the project’s construction documents confirm renovation costs</a:t>
            </a:r>
          </a:p>
          <a:p>
            <a:pPr marL="0" marR="0"/>
            <a:endParaRPr lang="en-US" sz="1600" dirty="0">
              <a:latin typeface="+mj-lt"/>
            </a:endParaRPr>
          </a:p>
          <a:p>
            <a:pPr marL="0"/>
            <a:r>
              <a:rPr lang="en-US" sz="3200" b="1" dirty="0">
                <a:latin typeface="+mj-lt"/>
                <a:ea typeface="Calibri" panose="020F0502020204030204" pitchFamily="34" charset="0"/>
              </a:rPr>
              <a:t>APRIL 2024</a:t>
            </a:r>
            <a:r>
              <a:rPr lang="en-US" sz="3200" dirty="0">
                <a:latin typeface="+mj-lt"/>
                <a:ea typeface="Calibri" panose="020F0502020204030204" pitchFamily="34" charset="0"/>
              </a:rPr>
              <a:t>: TBA completed the project’s construction document and brought a final project estimate to the Select Board for consideration</a:t>
            </a:r>
          </a:p>
          <a:p>
            <a:pPr marL="0" indent="0">
              <a:buNone/>
            </a:pPr>
            <a:endParaRPr lang="en-US" sz="1600" dirty="0">
              <a:latin typeface="+mj-lt"/>
              <a:ea typeface="Calibri" panose="020F0502020204030204" pitchFamily="34" charset="0"/>
            </a:endParaRPr>
          </a:p>
          <a:p>
            <a:pPr marL="0"/>
            <a:r>
              <a:rPr lang="en-US" sz="3200" b="1" dirty="0">
                <a:latin typeface="+mj-lt"/>
                <a:ea typeface="Calibri" panose="020F0502020204030204" pitchFamily="34" charset="0"/>
              </a:rPr>
              <a:t>MAY 2024</a:t>
            </a:r>
            <a:r>
              <a:rPr lang="en-US" sz="3200" dirty="0">
                <a:latin typeface="+mj-lt"/>
                <a:ea typeface="Calibri" panose="020F0502020204030204" pitchFamily="34" charset="0"/>
              </a:rPr>
              <a:t>: Annual Town Meeting and Town Election Vote</a:t>
            </a:r>
            <a:endParaRPr lang="en-US" sz="3200" b="1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D95C-736B-0683-BAB4-FA8FBC9D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7595"/>
            <a:ext cx="9601196" cy="581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Project Goals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4210AA-F0C0-962F-6804-12FDABEC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2" y="1660358"/>
            <a:ext cx="9601196" cy="4167384"/>
          </a:xfrm>
        </p:spPr>
        <p:txBody>
          <a:bodyPr>
            <a:normAutofit fontScale="77500" lnSpcReduction="20000"/>
          </a:bodyPr>
          <a:lstStyle/>
          <a:p>
            <a:pPr marL="0" marR="0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Modernize the police station to meet accreditation goals, increase retention/recruitment efforts, and improve officer and resident safety</a:t>
            </a:r>
          </a:p>
          <a:p>
            <a:pPr marL="0" marR="0" indent="0"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gender parity by expanding female locker room space</a:t>
            </a:r>
          </a:p>
          <a:p>
            <a:pPr marL="0" marR="0"/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a community room that connects the department with residents and provides a safe and usable town resource</a:t>
            </a:r>
          </a:p>
          <a:p>
            <a:pPr marL="0" marR="0"/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Upgrade aging building systems to meet the Town’s financial and sustainability goals as identified in the Master Plan</a:t>
            </a:r>
          </a:p>
        </p:txBody>
      </p:sp>
    </p:spTree>
    <p:extLst>
      <p:ext uri="{BB962C8B-B14F-4D97-AF65-F5344CB8AC3E}">
        <p14:creationId xmlns:p14="http://schemas.microsoft.com/office/powerpoint/2010/main" val="8399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A180-C866-907A-9496-2B1E830F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Ground Floor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2B267-F8C2-5702-9029-54D0423E3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99" y="2557463"/>
            <a:ext cx="4906802" cy="3317875"/>
          </a:xfrm>
        </p:spPr>
      </p:pic>
    </p:spTree>
    <p:extLst>
      <p:ext uri="{BB962C8B-B14F-4D97-AF65-F5344CB8AC3E}">
        <p14:creationId xmlns:p14="http://schemas.microsoft.com/office/powerpoint/2010/main" val="33477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7C4A-7A02-37B3-967E-ABDDB716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3E3C9-A091-6E6C-662A-BC5E9742CA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Creates a modernized, accessible, and safe booking room/holding cell area for processing prisoners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proposed design complies with the Massachusetts Police Accreditation Commission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85D5B-570D-7607-E94A-5590BAD59D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be code compliant with Department of Public Health, Town Building Codes, and Sustainability best practices</a:t>
            </a:r>
          </a:p>
          <a:p>
            <a:endParaRPr lang="en-US" dirty="0"/>
          </a:p>
          <a:p>
            <a:r>
              <a:rPr lang="en-US" dirty="0"/>
              <a:t>Increases gender parity by creating more space for female officers </a:t>
            </a:r>
          </a:p>
        </p:txBody>
      </p:sp>
    </p:spTree>
    <p:extLst>
      <p:ext uri="{BB962C8B-B14F-4D97-AF65-F5344CB8AC3E}">
        <p14:creationId xmlns:p14="http://schemas.microsoft.com/office/powerpoint/2010/main" val="28615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E2D9-CA30-C968-09CD-4387D010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74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First Floor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D013A-94BE-2F2A-545A-0627D5241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64" y="2540811"/>
            <a:ext cx="5491871" cy="3695401"/>
          </a:xfrm>
        </p:spPr>
      </p:pic>
    </p:spTree>
    <p:extLst>
      <p:ext uri="{BB962C8B-B14F-4D97-AF65-F5344CB8AC3E}">
        <p14:creationId xmlns:p14="http://schemas.microsoft.com/office/powerpoint/2010/main" val="19402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36D8-81C9-1F4F-4506-92775539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0817-A078-FFA2-14C6-3C82280377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Creates a new Community Room space for resident 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Creates a Police Training Room for courses and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safe and accessible public restroom in the lobby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40BA4-4665-1FA4-20BE-7C303AC44E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Adds a new interview room for custodial and noncustodial interviews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Creates an open space office for all 3 Sergeants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Develops a secure corridor to prevent access for nonemployees</a:t>
            </a:r>
          </a:p>
        </p:txBody>
      </p:sp>
    </p:spTree>
    <p:extLst>
      <p:ext uri="{BB962C8B-B14F-4D97-AF65-F5344CB8AC3E}">
        <p14:creationId xmlns:p14="http://schemas.microsoft.com/office/powerpoint/2010/main" val="16727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13C1-8F1B-8E76-7210-EA5D6563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71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 Floor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9BF972-17E2-34EA-8088-1888E567B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45" y="2422727"/>
            <a:ext cx="5356107" cy="3621875"/>
          </a:xfrm>
        </p:spPr>
      </p:pic>
    </p:spTree>
    <p:extLst>
      <p:ext uri="{BB962C8B-B14F-4D97-AF65-F5344CB8AC3E}">
        <p14:creationId xmlns:p14="http://schemas.microsoft.com/office/powerpoint/2010/main" val="28620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D7E6-4A98-37F4-19C0-5C36A69E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Floor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67F1-1597-6977-87E5-3375A3F9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a large open office floor plan for officer workstations</a:t>
            </a:r>
          </a:p>
          <a:p>
            <a:endParaRPr lang="en-US" dirty="0"/>
          </a:p>
          <a:p>
            <a:r>
              <a:rPr lang="en-US" dirty="0"/>
              <a:t>Efficiently reconfigures storage space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3030</TotalTime>
  <Words>493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Police Station Renovation Project </vt:lpstr>
      <vt:lpstr>Project History</vt:lpstr>
      <vt:lpstr>Project Goals </vt:lpstr>
      <vt:lpstr>Ground Floor </vt:lpstr>
      <vt:lpstr>Ground Floor</vt:lpstr>
      <vt:lpstr>First Floor </vt:lpstr>
      <vt:lpstr>First Floor</vt:lpstr>
      <vt:lpstr>Second Floor</vt:lpstr>
      <vt:lpstr>Second Floor </vt:lpstr>
      <vt:lpstr>Financial Considerations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Station Renovation Project </dc:title>
  <dc:creator>Andrew Amendola</dc:creator>
  <cp:lastModifiedBy>Ryan McLane</cp:lastModifiedBy>
  <cp:revision>5</cp:revision>
  <dcterms:created xsi:type="dcterms:W3CDTF">2024-04-29T16:59:17Z</dcterms:created>
  <dcterms:modified xsi:type="dcterms:W3CDTF">2024-05-06T16:38:50Z</dcterms:modified>
</cp:coreProperties>
</file>