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9E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4995" autoAdjust="0"/>
    <p:restoredTop sz="94660"/>
  </p:normalViewPr>
  <p:slideViewPr>
    <p:cSldViewPr snapToGrid="0">
      <p:cViewPr varScale="1">
        <p:scale>
          <a:sx n="109" d="100"/>
          <a:sy n="109" d="100"/>
        </p:scale>
        <p:origin x="108"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Macdonald" userId="3903068d-2bfb-47f4-8612-923e971372b2" providerId="ADAL" clId="{F0536142-D685-4FDD-8644-FCF362AE1677}"/>
    <pc:docChg chg="undo custSel modMainMaster">
      <pc:chgData name="Brian Macdonald" userId="3903068d-2bfb-47f4-8612-923e971372b2" providerId="ADAL" clId="{F0536142-D685-4FDD-8644-FCF362AE1677}" dt="2025-11-18T17:54:33.705" v="46" actId="1035"/>
      <pc:docMkLst>
        <pc:docMk/>
      </pc:docMkLst>
      <pc:sldMasterChg chg="modSldLayout">
        <pc:chgData name="Brian Macdonald" userId="3903068d-2bfb-47f4-8612-923e971372b2" providerId="ADAL" clId="{F0536142-D685-4FDD-8644-FCF362AE1677}" dt="2025-11-18T17:54:33.705" v="46" actId="1035"/>
        <pc:sldMasterMkLst>
          <pc:docMk/>
          <pc:sldMasterMk cId="784552768" sldId="2147483648"/>
        </pc:sldMasterMkLst>
        <pc:sldLayoutChg chg="modSp mod">
          <pc:chgData name="Brian Macdonald" userId="3903068d-2bfb-47f4-8612-923e971372b2" providerId="ADAL" clId="{F0536142-D685-4FDD-8644-FCF362AE1677}" dt="2025-11-18T17:54:33.705" v="46" actId="1035"/>
          <pc:sldLayoutMkLst>
            <pc:docMk/>
            <pc:sldMasterMk cId="784552768" sldId="2147483648"/>
            <pc:sldLayoutMk cId="2941420052" sldId="2147483652"/>
          </pc:sldLayoutMkLst>
          <pc:spChg chg="mod">
            <ac:chgData name="Brian Macdonald" userId="3903068d-2bfb-47f4-8612-923e971372b2" providerId="ADAL" clId="{F0536142-D685-4FDD-8644-FCF362AE1677}" dt="2025-11-18T17:53:32.301" v="12" actId="20577"/>
            <ac:spMkLst>
              <pc:docMk/>
              <pc:sldMasterMk cId="784552768" sldId="2147483648"/>
              <pc:sldLayoutMk cId="2941420052" sldId="2147483652"/>
              <ac:spMk id="17" creationId="{06308EF1-4EB9-AFA0-E212-EC554694034B}"/>
            </ac:spMkLst>
          </pc:spChg>
          <pc:spChg chg="mod">
            <ac:chgData name="Brian Macdonald" userId="3903068d-2bfb-47f4-8612-923e971372b2" providerId="ADAL" clId="{F0536142-D685-4FDD-8644-FCF362AE1677}" dt="2025-11-18T17:54:33.705" v="46" actId="1035"/>
            <ac:spMkLst>
              <pc:docMk/>
              <pc:sldMasterMk cId="784552768" sldId="2147483648"/>
              <pc:sldLayoutMk cId="2941420052" sldId="2147483652"/>
              <ac:spMk id="19" creationId="{2D2B6B20-D3E4-8356-68BF-D0BAE01FAC69}"/>
            </ac:spMkLst>
          </pc:spChg>
          <pc:spChg chg="mod">
            <ac:chgData name="Brian Macdonald" userId="3903068d-2bfb-47f4-8612-923e971372b2" providerId="ADAL" clId="{F0536142-D685-4FDD-8644-FCF362AE1677}" dt="2025-11-18T17:54:33.705" v="46" actId="1035"/>
            <ac:spMkLst>
              <pc:docMk/>
              <pc:sldMasterMk cId="784552768" sldId="2147483648"/>
              <pc:sldLayoutMk cId="2941420052" sldId="2147483652"/>
              <ac:spMk id="20" creationId="{E49209F3-29CC-6859-BB15-561EDB4D7A37}"/>
            </ac:spMkLst>
          </pc:spChg>
          <pc:spChg chg="mod">
            <ac:chgData name="Brian Macdonald" userId="3903068d-2bfb-47f4-8612-923e971372b2" providerId="ADAL" clId="{F0536142-D685-4FDD-8644-FCF362AE1677}" dt="2025-11-18T17:54:33.705" v="46" actId="1035"/>
            <ac:spMkLst>
              <pc:docMk/>
              <pc:sldMasterMk cId="784552768" sldId="2147483648"/>
              <pc:sldLayoutMk cId="2941420052" sldId="2147483652"/>
              <ac:spMk id="21" creationId="{E931A6C5-5276-0CB1-F9F5-FE7B3398995E}"/>
            </ac:spMkLst>
          </pc:spChg>
          <pc:spChg chg="mod">
            <ac:chgData name="Brian Macdonald" userId="3903068d-2bfb-47f4-8612-923e971372b2" providerId="ADAL" clId="{F0536142-D685-4FDD-8644-FCF362AE1677}" dt="2025-11-18T17:54:33.705" v="46" actId="1035"/>
            <ac:spMkLst>
              <pc:docMk/>
              <pc:sldMasterMk cId="784552768" sldId="2147483648"/>
              <pc:sldLayoutMk cId="2941420052" sldId="2147483652"/>
              <ac:spMk id="22" creationId="{C24710EC-3C56-0833-307F-9892E9BCA723}"/>
            </ac:spMkLst>
          </pc:spChg>
          <pc:graphicFrameChg chg="modGraphic">
            <ac:chgData name="Brian Macdonald" userId="3903068d-2bfb-47f4-8612-923e971372b2" providerId="ADAL" clId="{F0536142-D685-4FDD-8644-FCF362AE1677}" dt="2025-11-18T17:50:45.039" v="3" actId="20577"/>
            <ac:graphicFrameMkLst>
              <pc:docMk/>
              <pc:sldMasterMk cId="784552768" sldId="2147483648"/>
              <pc:sldLayoutMk cId="2941420052" sldId="2147483652"/>
              <ac:graphicFrameMk id="14" creationId="{498AB876-4E22-F1E8-FB85-D3EF8913A4F6}"/>
            </ac:graphicFrameMkLst>
          </pc:graphicFrameChg>
        </pc:sldLayoutChg>
      </pc:sldMaster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b="1" i="0" u="sng" strike="noStrike" baseline="0">
                <a:solidFill>
                  <a:srgbClr val="000000"/>
                </a:solidFill>
                <a:latin typeface="Calibri"/>
                <a:ea typeface="Calibri"/>
                <a:cs typeface="Calibri"/>
              </a:defRPr>
            </a:pPr>
            <a:r>
              <a:rPr lang="en-US" sz="2000" dirty="0"/>
              <a:t>Carlisle Average Single Family Tax Bill History</a:t>
            </a:r>
          </a:p>
        </c:rich>
      </c:tx>
      <c:layout>
        <c:manualLayout>
          <c:xMode val="edge"/>
          <c:yMode val="edge"/>
          <c:x val="0.14984751240384178"/>
          <c:y val="2.0648757022778113E-2"/>
        </c:manualLayout>
      </c:layout>
      <c:overlay val="0"/>
      <c:spPr>
        <a:solidFill>
          <a:schemeClr val="bg1"/>
        </a:solidFill>
        <a:ln w="25400">
          <a:noFill/>
        </a:ln>
      </c:spPr>
    </c:title>
    <c:autoTitleDeleted val="0"/>
    <c:view3D>
      <c:rotX val="15"/>
      <c:rotY val="20"/>
      <c:depthPercent val="100"/>
      <c:rAngAx val="1"/>
    </c:view3D>
    <c:floor>
      <c:thickness val="0"/>
      <c:spPr>
        <a:noFill/>
        <a:ln w="9525">
          <a:noFill/>
        </a:ln>
      </c:spPr>
    </c:floor>
    <c:sideWall>
      <c:thickness val="0"/>
      <c:spPr>
        <a:noFill/>
        <a:ln w="25400">
          <a:noFill/>
        </a:ln>
        <a:effectLst/>
        <a:scene3d>
          <a:camera prst="orthographicFront"/>
          <a:lightRig rig="threePt" dir="t"/>
        </a:scene3d>
        <a:sp3d>
          <a:bevelT w="101600" prst="riblet"/>
          <a:bevelB w="152400" h="50800" prst="softRound"/>
        </a:sp3d>
      </c:spPr>
    </c:sideWall>
    <c:backWall>
      <c:thickness val="0"/>
      <c:spPr>
        <a:noFill/>
        <a:ln w="25400">
          <a:noFill/>
        </a:ln>
        <a:effectLst/>
        <a:scene3d>
          <a:camera prst="orthographicFront"/>
          <a:lightRig rig="threePt" dir="t"/>
        </a:scene3d>
        <a:sp3d>
          <a:bevelT w="101600" prst="riblet"/>
          <a:bevelB w="152400" h="50800" prst="softRound"/>
        </a:sp3d>
      </c:spPr>
    </c:backWall>
    <c:plotArea>
      <c:layout/>
      <c:bar3DChart>
        <c:barDir val="col"/>
        <c:grouping val="stacked"/>
        <c:varyColors val="0"/>
        <c:ser>
          <c:idx val="0"/>
          <c:order val="0"/>
          <c:tx>
            <c:strRef>
              <c:f>'Average Tax Bill Table 101,102'!$H$23:$N$23</c:f>
              <c:strCache>
                <c:ptCount val="7"/>
                <c:pt idx="0">
                  <c:v>$406</c:v>
                </c:pt>
                <c:pt idx="1">
                  <c:v>-$259</c:v>
                </c:pt>
                <c:pt idx="2">
                  <c:v>$275</c:v>
                </c:pt>
                <c:pt idx="3">
                  <c:v>$492</c:v>
                </c:pt>
                <c:pt idx="4">
                  <c:v>$368</c:v>
                </c:pt>
                <c:pt idx="5">
                  <c:v>$439</c:v>
                </c:pt>
                <c:pt idx="6">
                  <c:v>$643</c:v>
                </c:pt>
              </c:strCache>
            </c:strRef>
          </c:tx>
          <c:spPr>
            <a:solidFill>
              <a:schemeClr val="accent1">
                <a:lumMod val="40000"/>
                <a:lumOff val="60000"/>
              </a:schemeClr>
            </a:solidFill>
            <a:ln w="12700">
              <a:solidFill>
                <a:sysClr val="windowText" lastClr="000000"/>
              </a:solidFill>
            </a:ln>
          </c:spPr>
          <c:invertIfNegative val="0"/>
          <c:dLbls>
            <c:dLbl>
              <c:idx val="0"/>
              <c:spPr>
                <a:solidFill>
                  <a:schemeClr val="bg1"/>
                </a:solidFill>
                <a:ln>
                  <a:noFill/>
                </a:ln>
                <a:effectLst/>
              </c:spPr>
              <c:txPr>
                <a:bodyPr rot="2280000" vert="horz"/>
                <a:lstStyle/>
                <a:p>
                  <a:pPr algn="ctr">
                    <a:defRPr sz="1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c:ext xmlns:c16="http://schemas.microsoft.com/office/drawing/2014/chart" uri="{C3380CC4-5D6E-409C-BE32-E72D297353CC}">
                  <c16:uniqueId val="{00000000-4B49-46D2-8973-CE16C6DCEED2}"/>
                </c:ext>
              </c:extLst>
            </c:dLbl>
            <c:dLbl>
              <c:idx val="1"/>
              <c:spPr>
                <a:solidFill>
                  <a:schemeClr val="bg1"/>
                </a:solidFill>
                <a:ln>
                  <a:noFill/>
                </a:ln>
                <a:effectLst/>
              </c:spPr>
              <c:txPr>
                <a:bodyPr rot="2280000" vert="horz"/>
                <a:lstStyle/>
                <a:p>
                  <a:pPr algn="ctr">
                    <a:defRPr sz="1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c:ext xmlns:c16="http://schemas.microsoft.com/office/drawing/2014/chart" uri="{C3380CC4-5D6E-409C-BE32-E72D297353CC}">
                  <c16:uniqueId val="{00000001-4B49-46D2-8973-CE16C6DCEED2}"/>
                </c:ext>
              </c:extLst>
            </c:dLbl>
            <c:dLbl>
              <c:idx val="2"/>
              <c:spPr>
                <a:solidFill>
                  <a:schemeClr val="bg1"/>
                </a:solidFill>
                <a:ln>
                  <a:noFill/>
                </a:ln>
                <a:effectLst/>
              </c:spPr>
              <c:txPr>
                <a:bodyPr rot="2280000" vert="horz"/>
                <a:lstStyle/>
                <a:p>
                  <a:pPr algn="ctr">
                    <a:defRPr sz="1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c:ext xmlns:c16="http://schemas.microsoft.com/office/drawing/2014/chart" uri="{C3380CC4-5D6E-409C-BE32-E72D297353CC}">
                  <c16:uniqueId val="{00000002-4B49-46D2-8973-CE16C6DCEED2}"/>
                </c:ext>
              </c:extLst>
            </c:dLbl>
            <c:dLbl>
              <c:idx val="3"/>
              <c:spPr>
                <a:solidFill>
                  <a:schemeClr val="bg1"/>
                </a:solidFill>
                <a:ln>
                  <a:noFill/>
                </a:ln>
                <a:effectLst/>
              </c:spPr>
              <c:txPr>
                <a:bodyPr rot="2280000" vert="horz"/>
                <a:lstStyle/>
                <a:p>
                  <a:pPr algn="ctr">
                    <a:defRPr sz="1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c:ext xmlns:c16="http://schemas.microsoft.com/office/drawing/2014/chart" uri="{C3380CC4-5D6E-409C-BE32-E72D297353CC}">
                  <c16:uniqueId val="{00000003-4B49-46D2-8973-CE16C6DCEED2}"/>
                </c:ext>
              </c:extLst>
            </c:dLbl>
            <c:dLbl>
              <c:idx val="4"/>
              <c:spPr>
                <a:solidFill>
                  <a:schemeClr val="bg1"/>
                </a:solidFill>
                <a:ln>
                  <a:noFill/>
                </a:ln>
                <a:effectLst/>
              </c:spPr>
              <c:txPr>
                <a:bodyPr rot="2280000" vert="horz"/>
                <a:lstStyle/>
                <a:p>
                  <a:pPr algn="ctr">
                    <a:defRPr sz="1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c:ext xmlns:c16="http://schemas.microsoft.com/office/drawing/2014/chart" uri="{C3380CC4-5D6E-409C-BE32-E72D297353CC}">
                  <c16:uniqueId val="{00000004-4B49-46D2-8973-CE16C6DCEED2}"/>
                </c:ext>
              </c:extLst>
            </c:dLbl>
            <c:dLbl>
              <c:idx val="5"/>
              <c:spPr>
                <a:solidFill>
                  <a:schemeClr val="bg1"/>
                </a:solidFill>
                <a:ln>
                  <a:noFill/>
                </a:ln>
                <a:effectLst/>
              </c:spPr>
              <c:txPr>
                <a:bodyPr rot="2280000" vert="horz"/>
                <a:lstStyle/>
                <a:p>
                  <a:pPr algn="ctr">
                    <a:defRPr sz="1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c:ext xmlns:c16="http://schemas.microsoft.com/office/drawing/2014/chart" uri="{C3380CC4-5D6E-409C-BE32-E72D297353CC}">
                  <c16:uniqueId val="{00000005-4B49-46D2-8973-CE16C6DCEED2}"/>
                </c:ext>
              </c:extLst>
            </c:dLbl>
            <c:dLbl>
              <c:idx val="6"/>
              <c:spPr>
                <a:solidFill>
                  <a:schemeClr val="bg1"/>
                </a:solidFill>
                <a:ln>
                  <a:noFill/>
                </a:ln>
                <a:effectLst/>
              </c:spPr>
              <c:txPr>
                <a:bodyPr rot="2280000" vert="horz"/>
                <a:lstStyle/>
                <a:p>
                  <a:pPr algn="ctr">
                    <a:defRPr sz="1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c:ext xmlns:c16="http://schemas.microsoft.com/office/drawing/2014/chart" uri="{C3380CC4-5D6E-409C-BE32-E72D297353CC}">
                  <c16:uniqueId val="{00000006-4B49-46D2-8973-CE16C6DCEED2}"/>
                </c:ext>
              </c:extLst>
            </c:dLbl>
            <c:dLbl>
              <c:idx val="7"/>
              <c:spPr>
                <a:solidFill>
                  <a:schemeClr val="bg1"/>
                </a:solidFill>
                <a:ln>
                  <a:noFill/>
                </a:ln>
                <a:effectLst/>
              </c:spPr>
              <c:txPr>
                <a:bodyPr rot="2280000" vert="horz"/>
                <a:lstStyle/>
                <a:p>
                  <a:pPr algn="ctr">
                    <a:defRPr sz="1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c:ext xmlns:c16="http://schemas.microsoft.com/office/drawing/2014/chart" uri="{C3380CC4-5D6E-409C-BE32-E72D297353CC}">
                  <c16:uniqueId val="{00000007-4B49-46D2-8973-CE16C6DCEED2}"/>
                </c:ext>
              </c:extLst>
            </c:dLbl>
            <c:dLbl>
              <c:idx val="8"/>
              <c:spPr>
                <a:solidFill>
                  <a:schemeClr val="bg1"/>
                </a:solidFill>
                <a:ln>
                  <a:noFill/>
                </a:ln>
                <a:effectLst/>
              </c:spPr>
              <c:txPr>
                <a:bodyPr rot="2280000" vert="horz"/>
                <a:lstStyle/>
                <a:p>
                  <a:pPr algn="ctr">
                    <a:defRPr sz="1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c:ext xmlns:c16="http://schemas.microsoft.com/office/drawing/2014/chart" uri="{C3380CC4-5D6E-409C-BE32-E72D297353CC}">
                  <c16:uniqueId val="{00000008-4B49-46D2-8973-CE16C6DCEED2}"/>
                </c:ext>
              </c:extLst>
            </c:dLbl>
            <c:dLbl>
              <c:idx val="9"/>
              <c:spPr>
                <a:solidFill>
                  <a:schemeClr val="bg1"/>
                </a:solidFill>
                <a:ln>
                  <a:noFill/>
                </a:ln>
                <a:effectLst/>
              </c:spPr>
              <c:txPr>
                <a:bodyPr rot="2280000" vert="horz"/>
                <a:lstStyle/>
                <a:p>
                  <a:pPr algn="ctr">
                    <a:defRPr sz="1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c:ext xmlns:c16="http://schemas.microsoft.com/office/drawing/2014/chart" uri="{C3380CC4-5D6E-409C-BE32-E72D297353CC}">
                  <c16:uniqueId val="{00000009-4B49-46D2-8973-CE16C6DCEED2}"/>
                </c:ext>
              </c:extLst>
            </c:dLbl>
            <c:dLbl>
              <c:idx val="10"/>
              <c:spPr>
                <a:solidFill>
                  <a:schemeClr val="bg1"/>
                </a:solidFill>
                <a:ln>
                  <a:noFill/>
                </a:ln>
                <a:effectLst/>
              </c:spPr>
              <c:txPr>
                <a:bodyPr rot="2280000" vert="horz"/>
                <a:lstStyle/>
                <a:p>
                  <a:pPr algn="ctr">
                    <a:defRPr sz="1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c:ext xmlns:c16="http://schemas.microsoft.com/office/drawing/2014/chart" uri="{C3380CC4-5D6E-409C-BE32-E72D297353CC}">
                  <c16:uniqueId val="{0000000A-4B49-46D2-8973-CE16C6DCEED2}"/>
                </c:ext>
              </c:extLst>
            </c:dLbl>
            <c:dLbl>
              <c:idx val="11"/>
              <c:spPr>
                <a:solidFill>
                  <a:schemeClr val="bg1"/>
                </a:solidFill>
                <a:ln>
                  <a:noFill/>
                </a:ln>
                <a:effectLst/>
              </c:spPr>
              <c:txPr>
                <a:bodyPr rot="2280000" vert="horz"/>
                <a:lstStyle/>
                <a:p>
                  <a:pPr algn="ctr">
                    <a:defRPr sz="1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c:ext xmlns:c16="http://schemas.microsoft.com/office/drawing/2014/chart" uri="{C3380CC4-5D6E-409C-BE32-E72D297353CC}">
                  <c16:uniqueId val="{0000000B-4B49-46D2-8973-CE16C6DCEED2}"/>
                </c:ext>
              </c:extLst>
            </c:dLbl>
            <c:dLbl>
              <c:idx val="12"/>
              <c:spPr>
                <a:solidFill>
                  <a:schemeClr val="bg1"/>
                </a:solidFill>
                <a:ln>
                  <a:noFill/>
                </a:ln>
                <a:effectLst/>
              </c:spPr>
              <c:txPr>
                <a:bodyPr rot="2280000" vert="horz"/>
                <a:lstStyle/>
                <a:p>
                  <a:pPr algn="ctr">
                    <a:defRPr sz="1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c:ext xmlns:c16="http://schemas.microsoft.com/office/drawing/2014/chart" uri="{C3380CC4-5D6E-409C-BE32-E72D297353CC}">
                  <c16:uniqueId val="{0000000C-4B49-46D2-8973-CE16C6DCEED2}"/>
                </c:ext>
              </c:extLst>
            </c:dLbl>
            <c:dLbl>
              <c:idx val="13"/>
              <c:spPr>
                <a:solidFill>
                  <a:schemeClr val="bg1"/>
                </a:solidFill>
                <a:ln>
                  <a:noFill/>
                </a:ln>
                <a:effectLst/>
              </c:spPr>
              <c:txPr>
                <a:bodyPr rot="2280000" vert="horz"/>
                <a:lstStyle/>
                <a:p>
                  <a:pPr algn="ctr">
                    <a:defRPr sz="1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c:ext xmlns:c16="http://schemas.microsoft.com/office/drawing/2014/chart" uri="{C3380CC4-5D6E-409C-BE32-E72D297353CC}">
                  <c16:uniqueId val="{0000000D-4B49-46D2-8973-CE16C6DCEED2}"/>
                </c:ext>
              </c:extLst>
            </c:dLbl>
            <c:dLbl>
              <c:idx val="14"/>
              <c:spPr>
                <a:solidFill>
                  <a:schemeClr val="bg1"/>
                </a:solidFill>
                <a:ln>
                  <a:noFill/>
                </a:ln>
                <a:effectLst/>
              </c:spPr>
              <c:txPr>
                <a:bodyPr rot="2280000" vert="horz"/>
                <a:lstStyle/>
                <a:p>
                  <a:pPr algn="ctr">
                    <a:defRPr sz="1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c:ext xmlns:c16="http://schemas.microsoft.com/office/drawing/2014/chart" uri="{C3380CC4-5D6E-409C-BE32-E72D297353CC}">
                  <c16:uniqueId val="{0000000E-4B49-46D2-8973-CE16C6DCEED2}"/>
                </c:ext>
              </c:extLst>
            </c:dLbl>
            <c:spPr>
              <a:solidFill>
                <a:schemeClr val="bg1"/>
              </a:solidFill>
              <a:ln>
                <a:noFill/>
              </a:ln>
              <a:effectLst/>
            </c:spPr>
            <c:txPr>
              <a:bodyPr rot="2280000" vert="horz" wrap="square" lIns="38100" tIns="19050" rIns="38100" bIns="19050" anchor="ctr">
                <a:spAutoFit/>
              </a:bodyPr>
              <a:lstStyle/>
              <a:p>
                <a:pPr algn="ctr">
                  <a:defRPr sz="1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'Average Tax Bill Table 101,102'!$H$21:$N$21</c:f>
              <c:numCache>
                <c:formatCode>General</c:formatCode>
                <c:ptCount val="7"/>
                <c:pt idx="0">
                  <c:v>2020</c:v>
                </c:pt>
                <c:pt idx="1">
                  <c:v>2021</c:v>
                </c:pt>
                <c:pt idx="2">
                  <c:v>2022</c:v>
                </c:pt>
                <c:pt idx="3">
                  <c:v>2023</c:v>
                </c:pt>
                <c:pt idx="4">
                  <c:v>2024</c:v>
                </c:pt>
                <c:pt idx="5">
                  <c:v>2025</c:v>
                </c:pt>
                <c:pt idx="6">
                  <c:v>2026</c:v>
                </c:pt>
              </c:numCache>
            </c:numRef>
          </c:cat>
          <c:val>
            <c:numRef>
              <c:f>'Average Tax Bill Table 101,102'!$H$22:$N$22</c:f>
              <c:numCache>
                <c:formatCode>"$"#,##0</c:formatCode>
                <c:ptCount val="7"/>
                <c:pt idx="0">
                  <c:v>15422.65704</c:v>
                </c:pt>
                <c:pt idx="1">
                  <c:v>15163.90832</c:v>
                </c:pt>
                <c:pt idx="2">
                  <c:v>15438.456</c:v>
                </c:pt>
                <c:pt idx="3">
                  <c:v>15930.476954649826</c:v>
                </c:pt>
                <c:pt idx="4">
                  <c:v>16298.451239461794</c:v>
                </c:pt>
                <c:pt idx="5">
                  <c:v>16737</c:v>
                </c:pt>
                <c:pt idx="6">
                  <c:v>17380.133581336613</c:v>
                </c:pt>
              </c:numCache>
            </c:numRef>
          </c:val>
          <c:extLst>
            <c:ext xmlns:c16="http://schemas.microsoft.com/office/drawing/2014/chart" uri="{C3380CC4-5D6E-409C-BE32-E72D297353CC}">
              <c16:uniqueId val="{0000000F-4B49-46D2-8973-CE16C6DCEED2}"/>
            </c:ext>
          </c:extLst>
        </c:ser>
        <c:ser>
          <c:idx val="1"/>
          <c:order val="1"/>
          <c:tx>
            <c:strRef>
              <c:f>'Average Tax Bill Table 101,102'!$H$23:$N$23</c:f>
              <c:strCache>
                <c:ptCount val="7"/>
                <c:pt idx="0">
                  <c:v>$406</c:v>
                </c:pt>
                <c:pt idx="1">
                  <c:v>-$259</c:v>
                </c:pt>
                <c:pt idx="2">
                  <c:v>$275</c:v>
                </c:pt>
                <c:pt idx="3">
                  <c:v>$492</c:v>
                </c:pt>
                <c:pt idx="4">
                  <c:v>$368</c:v>
                </c:pt>
                <c:pt idx="5">
                  <c:v>$439</c:v>
                </c:pt>
                <c:pt idx="6">
                  <c:v>$643</c:v>
                </c:pt>
              </c:strCache>
            </c:strRef>
          </c:tx>
          <c:spPr>
            <a:solidFill>
              <a:srgbClr val="9BBB59"/>
            </a:solidFill>
          </c:spPr>
          <c:invertIfNegative val="0"/>
          <c:dLbls>
            <c:dLbl>
              <c:idx val="0"/>
              <c:layout>
                <c:manualLayout>
                  <c:x val="-6.3927302132135277E-3"/>
                  <c:y val="-7.0845012254125636E-2"/>
                </c:manualLayout>
              </c:layout>
              <c:spPr>
                <a:solidFill>
                  <a:schemeClr val="bg1"/>
                </a:solidFill>
                <a:ln>
                  <a:noFill/>
                </a:ln>
                <a:effectLst/>
              </c:spPr>
              <c:txPr>
                <a:bodyPr rot="2280000" vert="horz"/>
                <a:lstStyle/>
                <a:p>
                  <a:pPr algn="ctr">
                    <a:defRPr sz="12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B49-46D2-8973-CE16C6DCEED2}"/>
                </c:ext>
              </c:extLst>
            </c:dLbl>
            <c:dLbl>
              <c:idx val="1"/>
              <c:layout>
                <c:manualLayout>
                  <c:x val="7.7264270048403262E-3"/>
                  <c:y val="5.2476987007089304E-2"/>
                </c:manualLayout>
              </c:layout>
              <c:tx>
                <c:rich>
                  <a:bodyPr rot="2280000" vert="horz"/>
                  <a:lstStyle/>
                  <a:p>
                    <a:pPr algn="ctr">
                      <a:defRPr sz="1200" b="1" i="0" u="none" strike="noStrike" baseline="0">
                        <a:solidFill>
                          <a:srgbClr val="000000"/>
                        </a:solidFill>
                        <a:latin typeface="Calibri"/>
                        <a:ea typeface="Calibri"/>
                        <a:cs typeface="Calibri"/>
                      </a:defRPr>
                    </a:pPr>
                    <a:r>
                      <a:rPr lang="en-US" dirty="0">
                        <a:solidFill>
                          <a:srgbClr val="FF0000"/>
                        </a:solidFill>
                      </a:rPr>
                      <a:t>-$259</a:t>
                    </a:r>
                  </a:p>
                </c:rich>
              </c:tx>
              <c:spPr>
                <a:solidFill>
                  <a:schemeClr val="bg1"/>
                </a:solidFill>
                <a:ln>
                  <a:noFill/>
                </a:ln>
                <a:effectLst/>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4B49-46D2-8973-CE16C6DCEED2}"/>
                </c:ext>
              </c:extLst>
            </c:dLbl>
            <c:dLbl>
              <c:idx val="2"/>
              <c:layout>
                <c:manualLayout>
                  <c:x val="5.546675146620994E-4"/>
                  <c:y val="-6.2784602993478475E-2"/>
                </c:manualLayout>
              </c:layout>
              <c:spPr>
                <a:solidFill>
                  <a:schemeClr val="bg1"/>
                </a:solidFill>
                <a:ln>
                  <a:noFill/>
                </a:ln>
                <a:effectLst/>
              </c:spPr>
              <c:txPr>
                <a:bodyPr rot="2280000" vert="horz"/>
                <a:lstStyle/>
                <a:p>
                  <a:pPr algn="ctr">
                    <a:defRPr sz="12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B49-46D2-8973-CE16C6DCEED2}"/>
                </c:ext>
              </c:extLst>
            </c:dLbl>
            <c:dLbl>
              <c:idx val="3"/>
              <c:layout>
                <c:manualLayout>
                  <c:x val="7.5720847398908723E-3"/>
                  <c:y val="-6.4928355117074413E-2"/>
                </c:manualLayout>
              </c:layout>
              <c:spPr>
                <a:solidFill>
                  <a:schemeClr val="bg1"/>
                </a:solidFill>
                <a:ln>
                  <a:noFill/>
                </a:ln>
                <a:effectLst/>
              </c:spPr>
              <c:txPr>
                <a:bodyPr rot="2280000" vert="horz"/>
                <a:lstStyle/>
                <a:p>
                  <a:pPr algn="ctr">
                    <a:defRPr sz="12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B49-46D2-8973-CE16C6DCEED2}"/>
                </c:ext>
              </c:extLst>
            </c:dLbl>
            <c:dLbl>
              <c:idx val="4"/>
              <c:layout>
                <c:manualLayout>
                  <c:x val="-8.5270775042656181E-3"/>
                  <c:y val="-7.4355064421571568E-2"/>
                </c:manualLayout>
              </c:layout>
              <c:tx>
                <c:rich>
                  <a:bodyPr rot="2280000" vert="horz"/>
                  <a:lstStyle/>
                  <a:p>
                    <a:pPr algn="ctr">
                      <a:defRPr sz="1200" b="1" i="0" u="none" strike="noStrike" baseline="0">
                        <a:solidFill>
                          <a:srgbClr val="000000"/>
                        </a:solidFill>
                        <a:latin typeface="Calibri"/>
                        <a:ea typeface="Calibri"/>
                        <a:cs typeface="Calibri"/>
                      </a:defRPr>
                    </a:pPr>
                    <a:r>
                      <a:rPr lang="en-US" dirty="0"/>
                      <a:t>$259</a:t>
                    </a:r>
                  </a:p>
                </c:rich>
              </c:tx>
              <c:spPr>
                <a:solidFill>
                  <a:schemeClr val="bg1"/>
                </a:solidFill>
                <a:ln>
                  <a:noFill/>
                </a:ln>
                <a:effectLst/>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4B49-46D2-8973-CE16C6DCEED2}"/>
                </c:ext>
              </c:extLst>
            </c:dLbl>
            <c:dLbl>
              <c:idx val="5"/>
              <c:layout>
                <c:manualLayout>
                  <c:x val="9.5301359093410611E-3"/>
                  <c:y val="-6.8106241911824614E-2"/>
                </c:manualLayout>
              </c:layout>
              <c:spPr>
                <a:solidFill>
                  <a:schemeClr val="bg1"/>
                </a:solidFill>
                <a:ln>
                  <a:noFill/>
                </a:ln>
                <a:effectLst/>
              </c:spPr>
              <c:txPr>
                <a:bodyPr rot="2280000" vert="horz"/>
                <a:lstStyle/>
                <a:p>
                  <a:pPr algn="ctr">
                    <a:defRPr sz="12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B49-46D2-8973-CE16C6DCEED2}"/>
                </c:ext>
              </c:extLst>
            </c:dLbl>
            <c:dLbl>
              <c:idx val="6"/>
              <c:layout>
                <c:manualLayout>
                  <c:x val="-7.6204830147834279E-3"/>
                  <c:y val="-7.070556450013947E-2"/>
                </c:manualLayout>
              </c:layout>
              <c:spPr>
                <a:solidFill>
                  <a:schemeClr val="bg1"/>
                </a:solidFill>
                <a:ln>
                  <a:noFill/>
                </a:ln>
                <a:effectLst/>
              </c:spPr>
              <c:txPr>
                <a:bodyPr rot="2280000" vert="horz"/>
                <a:lstStyle/>
                <a:p>
                  <a:pPr algn="ctr">
                    <a:defRPr sz="12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B49-46D2-8973-CE16C6DCEED2}"/>
                </c:ext>
              </c:extLst>
            </c:dLbl>
            <c:dLbl>
              <c:idx val="7"/>
              <c:layout>
                <c:manualLayout>
                  <c:x val="1.5866739124569637E-2"/>
                  <c:y val="5.1624115167422255E-2"/>
                </c:manualLayout>
              </c:layout>
              <c:spPr>
                <a:solidFill>
                  <a:schemeClr val="bg1"/>
                </a:solidFill>
                <a:ln>
                  <a:noFill/>
                </a:ln>
                <a:effectLst/>
              </c:spPr>
              <c:txPr>
                <a:bodyPr rot="2280000" vert="horz"/>
                <a:lstStyle/>
                <a:p>
                  <a:pPr algn="ctr">
                    <a:defRPr sz="12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B49-46D2-8973-CE16C6DCEED2}"/>
                </c:ext>
              </c:extLst>
            </c:dLbl>
            <c:dLbl>
              <c:idx val="8"/>
              <c:layout>
                <c:manualLayout>
                  <c:x val="1.5459741541117789E-2"/>
                  <c:y val="4.9706513958482419E-2"/>
                </c:manualLayout>
              </c:layout>
              <c:spPr>
                <a:solidFill>
                  <a:schemeClr val="bg1"/>
                </a:solidFill>
                <a:ln>
                  <a:noFill/>
                </a:ln>
                <a:effectLst/>
              </c:spPr>
              <c:txPr>
                <a:bodyPr rot="2280000" vert="horz"/>
                <a:lstStyle/>
                <a:p>
                  <a:pPr algn="ctr">
                    <a:defRPr sz="12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B49-46D2-8973-CE16C6DCEED2}"/>
                </c:ext>
              </c:extLst>
            </c:dLbl>
            <c:dLbl>
              <c:idx val="9"/>
              <c:layout>
                <c:manualLayout>
                  <c:x val="1.6656645256260053E-2"/>
                  <c:y val="5.1828098735167458E-2"/>
                </c:manualLayout>
              </c:layout>
              <c:spPr>
                <a:solidFill>
                  <a:schemeClr val="bg1"/>
                </a:solidFill>
                <a:ln>
                  <a:noFill/>
                </a:ln>
                <a:effectLst/>
              </c:spPr>
              <c:txPr>
                <a:bodyPr rot="2280000" vert="horz"/>
                <a:lstStyle/>
                <a:p>
                  <a:pPr algn="ctr">
                    <a:defRPr sz="12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B49-46D2-8973-CE16C6DCEED2}"/>
                </c:ext>
              </c:extLst>
            </c:dLbl>
            <c:dLbl>
              <c:idx val="10"/>
              <c:layout>
                <c:manualLayout>
                  <c:x val="0"/>
                  <c:y val="-5.4255674096845952E-2"/>
                </c:manualLayout>
              </c:layout>
              <c:spPr>
                <a:solidFill>
                  <a:schemeClr val="bg1"/>
                </a:solidFill>
                <a:ln>
                  <a:noFill/>
                </a:ln>
                <a:effectLst/>
              </c:spPr>
              <c:txPr>
                <a:bodyPr rot="2280000" vert="horz"/>
                <a:lstStyle/>
                <a:p>
                  <a:pPr algn="ctr">
                    <a:defRPr sz="12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B49-46D2-8973-CE16C6DCEED2}"/>
                </c:ext>
              </c:extLst>
            </c:dLbl>
            <c:dLbl>
              <c:idx val="11"/>
              <c:layout>
                <c:manualLayout>
                  <c:x val="1.7543859649122807E-3"/>
                  <c:y val="-5.4255674096845903E-2"/>
                </c:manualLayout>
              </c:layout>
              <c:spPr>
                <a:solidFill>
                  <a:schemeClr val="bg1"/>
                </a:solidFill>
                <a:ln>
                  <a:noFill/>
                </a:ln>
                <a:effectLst/>
              </c:spPr>
              <c:txPr>
                <a:bodyPr rot="2280000" vert="horz"/>
                <a:lstStyle/>
                <a:p>
                  <a:pPr algn="ctr">
                    <a:defRPr sz="12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B49-46D2-8973-CE16C6DCEED2}"/>
                </c:ext>
              </c:extLst>
            </c:dLbl>
            <c:dLbl>
              <c:idx val="12"/>
              <c:layout>
                <c:manualLayout>
                  <c:x val="-1.2865348454420203E-16"/>
                  <c:y val="-5.6968457801688299E-2"/>
                </c:manualLayout>
              </c:layout>
              <c:spPr>
                <a:solidFill>
                  <a:schemeClr val="bg1"/>
                </a:solidFill>
                <a:ln>
                  <a:noFill/>
                </a:ln>
                <a:effectLst/>
              </c:spPr>
              <c:txPr>
                <a:bodyPr rot="2280000" vert="horz"/>
                <a:lstStyle/>
                <a:p>
                  <a:pPr algn="ctr">
                    <a:defRPr sz="12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4B49-46D2-8973-CE16C6DCEED2}"/>
                </c:ext>
              </c:extLst>
            </c:dLbl>
            <c:dLbl>
              <c:idx val="13"/>
              <c:layout>
                <c:manualLayout>
                  <c:x val="0"/>
                  <c:y val="-5.4255674096846E-2"/>
                </c:manualLayout>
              </c:layout>
              <c:spPr>
                <a:solidFill>
                  <a:schemeClr val="bg1"/>
                </a:solidFill>
                <a:ln>
                  <a:noFill/>
                </a:ln>
                <a:effectLst/>
              </c:spPr>
              <c:txPr>
                <a:bodyPr rot="2280000" vert="horz"/>
                <a:lstStyle/>
                <a:p>
                  <a:pPr algn="ctr">
                    <a:defRPr sz="12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4B49-46D2-8973-CE16C6DCEED2}"/>
                </c:ext>
              </c:extLst>
            </c:dLbl>
            <c:spPr>
              <a:solidFill>
                <a:schemeClr val="bg1"/>
              </a:solidFill>
              <a:ln>
                <a:noFill/>
              </a:ln>
              <a:effectLst/>
            </c:spPr>
            <c:txPr>
              <a:bodyPr rot="2280000" vert="horz" wrap="square" lIns="38100" tIns="19050" rIns="38100" bIns="19050" anchor="ctr">
                <a:spAutoFit/>
              </a:bodyPr>
              <a:lstStyle/>
              <a:p>
                <a:pPr algn="ctr">
                  <a:defRPr sz="12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'Average Tax Bill Table 101,102'!$H$21:$N$21</c:f>
              <c:numCache>
                <c:formatCode>General</c:formatCode>
                <c:ptCount val="7"/>
                <c:pt idx="0">
                  <c:v>2020</c:v>
                </c:pt>
                <c:pt idx="1">
                  <c:v>2021</c:v>
                </c:pt>
                <c:pt idx="2">
                  <c:v>2022</c:v>
                </c:pt>
                <c:pt idx="3">
                  <c:v>2023</c:v>
                </c:pt>
                <c:pt idx="4">
                  <c:v>2024</c:v>
                </c:pt>
                <c:pt idx="5">
                  <c:v>2025</c:v>
                </c:pt>
                <c:pt idx="6">
                  <c:v>2026</c:v>
                </c:pt>
              </c:numCache>
            </c:numRef>
          </c:cat>
          <c:val>
            <c:numRef>
              <c:f>'Average Tax Bill Table 101,102'!$H$23:$N$23</c:f>
              <c:numCache>
                <c:formatCode>"$"#,##0</c:formatCode>
                <c:ptCount val="7"/>
                <c:pt idx="0">
                  <c:v>406.36585000000196</c:v>
                </c:pt>
                <c:pt idx="1">
                  <c:v>-258.74871999999959</c:v>
                </c:pt>
                <c:pt idx="2">
                  <c:v>274.54767999999967</c:v>
                </c:pt>
                <c:pt idx="3">
                  <c:v>492.02095464982631</c:v>
                </c:pt>
                <c:pt idx="4">
                  <c:v>367.97428481196766</c:v>
                </c:pt>
                <c:pt idx="5">
                  <c:v>438.5487605382059</c:v>
                </c:pt>
                <c:pt idx="6">
                  <c:v>643.13358133661313</c:v>
                </c:pt>
              </c:numCache>
            </c:numRef>
          </c:val>
          <c:extLst>
            <c:ext xmlns:c16="http://schemas.microsoft.com/office/drawing/2014/chart" uri="{C3380CC4-5D6E-409C-BE32-E72D297353CC}">
              <c16:uniqueId val="{0000001E-4B49-46D2-8973-CE16C6DCEED2}"/>
            </c:ext>
          </c:extLst>
        </c:ser>
        <c:dLbls>
          <c:showLegendKey val="0"/>
          <c:showVal val="0"/>
          <c:showCatName val="0"/>
          <c:showSerName val="0"/>
          <c:showPercent val="0"/>
          <c:showBubbleSize val="0"/>
        </c:dLbls>
        <c:gapWidth val="150"/>
        <c:gapDepth val="242"/>
        <c:shape val="box"/>
        <c:axId val="373488176"/>
        <c:axId val="1"/>
        <c:axId val="0"/>
      </c:bar3DChart>
      <c:catAx>
        <c:axId val="373488176"/>
        <c:scaling>
          <c:orientation val="minMax"/>
        </c:scaling>
        <c:delete val="0"/>
        <c:axPos val="b"/>
        <c:title>
          <c:tx>
            <c:rich>
              <a:bodyPr/>
              <a:lstStyle/>
              <a:p>
                <a:pPr>
                  <a:defRPr sz="1600" b="1" i="0" u="none" strike="noStrike" baseline="0">
                    <a:solidFill>
                      <a:srgbClr val="000000"/>
                    </a:solidFill>
                    <a:latin typeface="Calibri"/>
                    <a:ea typeface="Calibri"/>
                    <a:cs typeface="Calibri"/>
                  </a:defRPr>
                </a:pPr>
                <a:r>
                  <a:rPr lang="en-US" sz="1600"/>
                  <a:t>Fiscal Year</a:t>
                </a:r>
              </a:p>
            </c:rich>
          </c:tx>
          <c:layout>
            <c:manualLayout>
              <c:xMode val="edge"/>
              <c:yMode val="edge"/>
              <c:x val="0.44120196329767947"/>
              <c:y val="0.92692985790569282"/>
            </c:manualLayout>
          </c:layout>
          <c:overlay val="0"/>
          <c:spPr>
            <a:solidFill>
              <a:schemeClr val="bg1"/>
            </a:solidFill>
          </c:spPr>
        </c:title>
        <c:numFmt formatCode="General" sourceLinked="1"/>
        <c:majorTickMark val="none"/>
        <c:minorTickMark val="none"/>
        <c:tickLblPos val="nextTo"/>
        <c:spPr>
          <a:solidFill>
            <a:schemeClr val="bg1"/>
          </a:solidFill>
          <a:ln w="9525">
            <a:solidFill>
              <a:sysClr val="windowText" lastClr="000000"/>
            </a:solidFill>
          </a:ln>
        </c:spPr>
        <c:txPr>
          <a:bodyPr rot="0" vert="horz"/>
          <a:lstStyle/>
          <a:p>
            <a:pPr>
              <a:defRPr sz="1600" b="1"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spPr>
            <a:ln w="12700" cap="flat" cmpd="sng" algn="ctr">
              <a:solidFill>
                <a:schemeClr val="tx1"/>
              </a:solidFill>
              <a:round/>
            </a:ln>
            <a:effectLst/>
          </c:spPr>
        </c:majorGridlines>
        <c:title>
          <c:tx>
            <c:rich>
              <a:bodyPr/>
              <a:lstStyle/>
              <a:p>
                <a:pPr>
                  <a:defRPr sz="1800" b="1" i="0" u="none" strike="noStrike" baseline="0">
                    <a:solidFill>
                      <a:srgbClr val="000000"/>
                    </a:solidFill>
                    <a:latin typeface="Calibri"/>
                    <a:ea typeface="Calibri"/>
                    <a:cs typeface="Calibri"/>
                  </a:defRPr>
                </a:pPr>
                <a:r>
                  <a:rPr lang="en-US"/>
                  <a:t>Average Single Farmily Tax Bill</a:t>
                </a:r>
              </a:p>
            </c:rich>
          </c:tx>
          <c:layout>
            <c:manualLayout>
              <c:xMode val="edge"/>
              <c:yMode val="edge"/>
              <c:x val="1.3904370024882319E-2"/>
              <c:y val="0.30369843424744325"/>
            </c:manualLayout>
          </c:layout>
          <c:overlay val="0"/>
          <c:spPr>
            <a:solidFill>
              <a:schemeClr val="bg1"/>
            </a:solidFill>
          </c:spPr>
        </c:title>
        <c:numFmt formatCode="\$#,##0" sourceLinked="0"/>
        <c:majorTickMark val="none"/>
        <c:minorTickMark val="none"/>
        <c:tickLblPos val="nextTo"/>
        <c:spPr>
          <a:solidFill>
            <a:schemeClr val="bg1"/>
          </a:solidFill>
          <a:ln w="9525">
            <a:noFill/>
          </a:ln>
        </c:spPr>
        <c:txPr>
          <a:bodyPr rot="0" vert="horz"/>
          <a:lstStyle/>
          <a:p>
            <a:pPr>
              <a:defRPr sz="1400" b="1" i="0" u="none" strike="noStrike" baseline="0">
                <a:solidFill>
                  <a:srgbClr val="000000"/>
                </a:solidFill>
                <a:latin typeface="Calibri"/>
                <a:ea typeface="Calibri"/>
                <a:cs typeface="Calibri"/>
              </a:defRPr>
            </a:pPr>
            <a:endParaRPr lang="en-US"/>
          </a:p>
        </c:txPr>
        <c:crossAx val="373488176"/>
        <c:crosses val="autoZero"/>
        <c:crossBetween val="between"/>
      </c:valAx>
      <c:spPr>
        <a:noFill/>
        <a:ln w="25400">
          <a:noFill/>
        </a:ln>
      </c:spPr>
    </c:plotArea>
    <c:plotVisOnly val="1"/>
    <c:dispBlanksAs val="gap"/>
    <c:showDLblsOverMax val="0"/>
  </c:chart>
  <c:spPr>
    <a:solidFill>
      <a:srgbClr val="E8E8E8"/>
    </a:solidFill>
    <a:ln w="9525" cap="flat" cmpd="dbl" algn="ctr">
      <a:solidFill>
        <a:sysClr val="windowText" lastClr="000000"/>
      </a:solidFill>
      <a:round/>
    </a:ln>
    <a:effectLst>
      <a:innerShdw blurRad="114300">
        <a:prstClr val="black"/>
      </a:innerShdw>
    </a:effectLst>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2400" b="0" i="0" u="none" strike="noStrike" kern="1200" spc="0" baseline="0">
                <a:solidFill>
                  <a:schemeClr val="tx1">
                    <a:lumMod val="65000"/>
                    <a:lumOff val="35000"/>
                  </a:schemeClr>
                </a:solidFill>
                <a:latin typeface="+mn-lt"/>
                <a:ea typeface="+mn-ea"/>
                <a:cs typeface="+mn-cs"/>
              </a:defRPr>
            </a:pPr>
            <a:r>
              <a:rPr lang="en-US" sz="2000" u="sng" dirty="0">
                <a:solidFill>
                  <a:sysClr val="windowText" lastClr="000000"/>
                </a:solidFill>
                <a:latin typeface="Arial Black" panose="020B0A04020102020204" pitchFamily="34" charset="0"/>
              </a:rPr>
              <a:t>Carlisle Historical </a:t>
            </a:r>
            <a:r>
              <a:rPr lang="en-US" sz="2000" u="sng" baseline="0" dirty="0">
                <a:solidFill>
                  <a:sysClr val="windowText" lastClr="000000"/>
                </a:solidFill>
                <a:latin typeface="Arial Black" panose="020B0A04020102020204" pitchFamily="34" charset="0"/>
              </a:rPr>
              <a:t>Income </a:t>
            </a:r>
            <a:r>
              <a:rPr lang="en-US" sz="2000" b="0" i="0" u="sng" strike="noStrike" kern="1200" spc="0" baseline="0" dirty="0">
                <a:solidFill>
                  <a:sysClr val="windowText" lastClr="000000"/>
                </a:solidFill>
                <a:latin typeface="Arial Black" panose="020B0A04020102020204" pitchFamily="34" charset="0"/>
              </a:rPr>
              <a:t>/ Capita &amp; Avg SF Tax Bill  </a:t>
            </a:r>
            <a:r>
              <a:rPr lang="en-US" sz="2000" u="sng" baseline="0" dirty="0">
                <a:solidFill>
                  <a:sysClr val="windowText" lastClr="000000"/>
                </a:solidFill>
                <a:latin typeface="Arial Black" panose="020B0A04020102020204" pitchFamily="34" charset="0"/>
              </a:rPr>
              <a:t>  </a:t>
            </a:r>
            <a:endParaRPr lang="en-US" sz="2000" u="sng" dirty="0">
              <a:solidFill>
                <a:sysClr val="windowText" lastClr="000000"/>
              </a:solidFill>
              <a:latin typeface="Arial Black" panose="020B0A04020102020204" pitchFamily="34" charset="0"/>
            </a:endParaRPr>
          </a:p>
        </c:rich>
      </c:tx>
      <c:layout>
        <c:manualLayout>
          <c:xMode val="edge"/>
          <c:yMode val="edge"/>
          <c:x val="0.17676829481646791"/>
          <c:y val="2.5254113811858499E-2"/>
        </c:manualLayout>
      </c:layout>
      <c:overlay val="0"/>
      <c:spPr>
        <a:noFill/>
        <a:ln>
          <a:noFill/>
        </a:ln>
        <a:effectLst/>
      </c:spPr>
      <c:txPr>
        <a:bodyPr rot="0" spcFirstLastPara="1" vertOverflow="ellipsis" vert="horz" wrap="square" anchor="ctr" anchorCtr="1"/>
        <a:lstStyle/>
        <a:p>
          <a:pPr algn="ct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Sheet2!$B$32</c:f>
              <c:strCache>
                <c:ptCount val="1"/>
                <c:pt idx="0">
                  <c:v>Avg Single-Family Tax Bill</c:v>
                </c:pt>
              </c:strCache>
            </c:strRef>
          </c:tx>
          <c:spPr>
            <a:solidFill>
              <a:srgbClr val="E97132"/>
            </a:solidFill>
            <a:ln w="19050">
              <a:solidFill>
                <a:schemeClr val="tx1"/>
              </a:solidFill>
            </a:ln>
            <a:effectLst/>
          </c:spPr>
          <c:invertIfNegative val="0"/>
          <c:dLbls>
            <c:dLbl>
              <c:idx val="0"/>
              <c:layout>
                <c:manualLayout>
                  <c:x val="1.5765765905562939E-3"/>
                  <c:y val="0.39373572159377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A8-4D86-8E64-62E3118AA7B8}"/>
                </c:ext>
              </c:extLst>
            </c:dLbl>
            <c:dLbl>
              <c:idx val="1"/>
              <c:layout>
                <c:manualLayout>
                  <c:x val="2.3648648858344409E-3"/>
                  <c:y val="0.3481051849478127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A8-4D86-8E64-62E3118AA7B8}"/>
                </c:ext>
              </c:extLst>
            </c:dLbl>
            <c:dLbl>
              <c:idx val="2"/>
              <c:layout>
                <c:manualLayout>
                  <c:x val="-2.8903570263688594E-17"/>
                  <c:y val="0.437048308322033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1A8-4D86-8E64-62E3118AA7B8}"/>
                </c:ext>
              </c:extLst>
            </c:dLbl>
            <c:dLbl>
              <c:idx val="3"/>
              <c:layout>
                <c:manualLayout>
                  <c:x val="2.3648648858344409E-3"/>
                  <c:y val="0.392220544683067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A8-4D86-8E64-62E3118AA7B8}"/>
                </c:ext>
              </c:extLst>
            </c:dLbl>
            <c:dLbl>
              <c:idx val="4"/>
              <c:layout>
                <c:manualLayout>
                  <c:x val="0"/>
                  <c:y val="0.4797524566389468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1A8-4D86-8E64-62E3118AA7B8}"/>
                </c:ext>
              </c:extLst>
            </c:dLbl>
            <c:dLbl>
              <c:idx val="5"/>
              <c:layout>
                <c:manualLayout>
                  <c:x val="0"/>
                  <c:y val="0.4208703713311485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1A8-4D86-8E64-62E3118AA7B8}"/>
                </c:ext>
              </c:extLst>
            </c:dLbl>
            <c:dLbl>
              <c:idx val="6"/>
              <c:layout>
                <c:manualLayout>
                  <c:x val="1.5765765905562939E-3"/>
                  <c:y val="0.4880968888062685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1A8-4D86-8E64-62E3118AA7B8}"/>
                </c:ext>
              </c:extLst>
            </c:dLbl>
            <c:dLbl>
              <c:idx val="7"/>
              <c:layout>
                <c:manualLayout>
                  <c:x val="0"/>
                  <c:y val="0.4233839372962666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1A8-4D86-8E64-62E3118AA7B8}"/>
                </c:ext>
              </c:extLst>
            </c:dLbl>
            <c:dLbl>
              <c:idx val="8"/>
              <c:layout>
                <c:manualLayout>
                  <c:x val="7.8828829527803125E-4"/>
                  <c:y val="0.5206036281026579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1A8-4D86-8E64-62E3118AA7B8}"/>
                </c:ext>
              </c:extLst>
            </c:dLbl>
            <c:dLbl>
              <c:idx val="9"/>
              <c:layout>
                <c:manualLayout>
                  <c:x val="-3.1531372479785317E-3"/>
                  <c:y val="0.4832933468835625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1A8-4D86-8E64-62E3118AA7B8}"/>
                </c:ext>
              </c:extLst>
            </c:dLbl>
            <c:dLbl>
              <c:idx val="10"/>
              <c:layout>
                <c:manualLayout>
                  <c:x val="1.5765686239891015E-3"/>
                  <c:y val="0.4606870965112995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1A8-4D86-8E64-62E3118AA7B8}"/>
                </c:ext>
              </c:extLst>
            </c:dLbl>
            <c:spPr>
              <a:solidFill>
                <a:schemeClr val="accent6">
                  <a:lumMod val="20000"/>
                  <a:lumOff val="80000"/>
                </a:schemeClr>
              </a:solidFill>
              <a:ln>
                <a:solidFill>
                  <a:schemeClr val="tx1"/>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Sheet2!$A$33:$A$43</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Sheet2!$B$33:$B$43</c:f>
              <c:numCache>
                <c:formatCode>"$"#,##0</c:formatCode>
                <c:ptCount val="11"/>
                <c:pt idx="0">
                  <c:v>13127</c:v>
                </c:pt>
                <c:pt idx="1">
                  <c:v>13588</c:v>
                </c:pt>
                <c:pt idx="2">
                  <c:v>14062</c:v>
                </c:pt>
                <c:pt idx="3">
                  <c:v>14701</c:v>
                </c:pt>
                <c:pt idx="4">
                  <c:v>15016</c:v>
                </c:pt>
                <c:pt idx="5">
                  <c:v>15423</c:v>
                </c:pt>
                <c:pt idx="6">
                  <c:v>15164</c:v>
                </c:pt>
                <c:pt idx="7">
                  <c:v>15438</c:v>
                </c:pt>
                <c:pt idx="8">
                  <c:v>15930</c:v>
                </c:pt>
                <c:pt idx="9">
                  <c:v>16298</c:v>
                </c:pt>
                <c:pt idx="10">
                  <c:v>16738</c:v>
                </c:pt>
              </c:numCache>
            </c:numRef>
          </c:val>
          <c:extLst>
            <c:ext xmlns:c16="http://schemas.microsoft.com/office/drawing/2014/chart" uri="{C3380CC4-5D6E-409C-BE32-E72D297353CC}">
              <c16:uniqueId val="{0000000B-81A8-4D86-8E64-62E3118AA7B8}"/>
            </c:ext>
          </c:extLst>
        </c:ser>
        <c:dLbls>
          <c:showLegendKey val="0"/>
          <c:showVal val="0"/>
          <c:showCatName val="0"/>
          <c:showSerName val="0"/>
          <c:showPercent val="0"/>
          <c:showBubbleSize val="0"/>
        </c:dLbls>
        <c:gapWidth val="259"/>
        <c:overlap val="-100"/>
        <c:axId val="1853485024"/>
        <c:axId val="1853482624"/>
      </c:barChart>
      <c:lineChart>
        <c:grouping val="standard"/>
        <c:varyColors val="0"/>
        <c:ser>
          <c:idx val="2"/>
          <c:order val="1"/>
          <c:tx>
            <c:strRef>
              <c:f>Sheet2!$C$32</c:f>
              <c:strCache>
                <c:ptCount val="1"/>
                <c:pt idx="0">
                  <c:v>Avg Tax Bill % of Income</c:v>
                </c:pt>
              </c:strCache>
            </c:strRef>
          </c:tx>
          <c:spPr>
            <a:ln w="57150" cap="rnd">
              <a:solidFill>
                <a:schemeClr val="tx2">
                  <a:lumMod val="40000"/>
                  <a:lumOff val="60000"/>
                </a:schemeClr>
              </a:solidFill>
              <a:round/>
              <a:tailEnd type="none"/>
            </a:ln>
            <a:effectLst/>
          </c:spPr>
          <c:marker>
            <c:symbol val="none"/>
          </c:marker>
          <c:dLbls>
            <c:dLbl>
              <c:idx val="0"/>
              <c:layout>
                <c:manualLayout>
                  <c:x val="-1.813063079139738E-2"/>
                  <c:y val="4.01913949625613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1A8-4D86-8E64-62E3118AA7B8}"/>
                </c:ext>
              </c:extLst>
            </c:dLbl>
            <c:dLbl>
              <c:idx val="1"/>
              <c:layout>
                <c:manualLayout>
                  <c:x val="-2.037277991596342E-2"/>
                  <c:y val="-0.11156092937744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1A8-4D86-8E64-62E3118AA7B8}"/>
                </c:ext>
              </c:extLst>
            </c:dLbl>
            <c:dLbl>
              <c:idx val="2"/>
              <c:layout>
                <c:manualLayout>
                  <c:x val="-1.5765774513611809E-2"/>
                  <c:y val="-7.2432702037309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1A8-4D86-8E64-62E3118AA7B8}"/>
                </c:ext>
              </c:extLst>
            </c:dLbl>
            <c:dLbl>
              <c:idx val="3"/>
              <c:layout>
                <c:manualLayout>
                  <c:x val="-3.1250750326612758E-2"/>
                  <c:y val="5.88230232185753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1A8-4D86-8E64-62E3118AA7B8}"/>
                </c:ext>
              </c:extLst>
            </c:dLbl>
            <c:dLbl>
              <c:idx val="4"/>
              <c:layout>
                <c:manualLayout>
                  <c:x val="-2.9008597860245129E-2"/>
                  <c:y val="-6.98318814306572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1A8-4D86-8E64-62E3118AA7B8}"/>
                </c:ext>
              </c:extLst>
            </c:dLbl>
            <c:dLbl>
              <c:idx val="5"/>
              <c:layout>
                <c:manualLayout>
                  <c:x val="-1.6472758730270824E-3"/>
                  <c:y val="-5.39974835449249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1A8-4D86-8E64-62E3118AA7B8}"/>
                </c:ext>
              </c:extLst>
            </c:dLbl>
            <c:dLbl>
              <c:idx val="6"/>
              <c:layout>
                <c:manualLayout>
                  <c:x val="9.0206030860492219E-3"/>
                  <c:y val="-0.110546686957139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1A8-4D86-8E64-62E3118AA7B8}"/>
                </c:ext>
              </c:extLst>
            </c:dLbl>
            <c:dLbl>
              <c:idx val="7"/>
              <c:layout>
                <c:manualLayout>
                  <c:x val="-2.2825023833904251E-2"/>
                  <c:y val="4.67344549337047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1A8-4D86-8E64-62E3118AA7B8}"/>
                </c:ext>
              </c:extLst>
            </c:dLbl>
            <c:dLbl>
              <c:idx val="8"/>
              <c:layout>
                <c:manualLayout>
                  <c:x val="-1.9707196073585054E-2"/>
                  <c:y val="-0.144113032264247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1A8-4D86-8E64-62E3118AA7B8}"/>
                </c:ext>
              </c:extLst>
            </c:dLbl>
            <c:dLbl>
              <c:idx val="9"/>
              <c:layout>
                <c:manualLayout>
                  <c:x val="-2.4283752276873533E-2"/>
                  <c:y val="3.13698870989591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1A8-4D86-8E64-62E3118AA7B8}"/>
                </c:ext>
              </c:extLst>
            </c:dLbl>
            <c:dLbl>
              <c:idx val="10"/>
              <c:layout>
                <c:manualLayout>
                  <c:x val="-2.7803918558496898E-2"/>
                  <c:y val="-0.104361224242738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1A8-4D86-8E64-62E3118AA7B8}"/>
                </c:ext>
              </c:extLst>
            </c:dLbl>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66675" cap="flat" cmpd="sng">
                <a:solidFill>
                  <a:srgbClr val="0E2841">
                    <a:lumMod val="90000"/>
                    <a:lumOff val="10000"/>
                  </a:srgbClr>
                </a:solidFill>
                <a:prstDash val="solid"/>
                <a:round/>
                <a:headEnd type="none" w="sm" len="sm"/>
                <a:tailEnd type="stealth" w="med" len="lg"/>
              </a:ln>
              <a:effectLst/>
            </c:spPr>
            <c:trendlineType val="linear"/>
            <c:dispRSqr val="0"/>
            <c:dispEq val="0"/>
          </c:trendline>
          <c:val>
            <c:numRef>
              <c:f>Sheet2!$C$33:$C$43</c:f>
              <c:numCache>
                <c:formatCode>#0.00</c:formatCode>
                <c:ptCount val="11"/>
                <c:pt idx="0">
                  <c:v>13.73</c:v>
                </c:pt>
                <c:pt idx="1">
                  <c:v>12.7</c:v>
                </c:pt>
                <c:pt idx="2">
                  <c:v>13.12</c:v>
                </c:pt>
                <c:pt idx="3">
                  <c:v>12.16</c:v>
                </c:pt>
                <c:pt idx="4">
                  <c:v>13.45</c:v>
                </c:pt>
                <c:pt idx="5">
                  <c:v>14.13</c:v>
                </c:pt>
                <c:pt idx="6">
                  <c:v>12.24</c:v>
                </c:pt>
                <c:pt idx="7">
                  <c:v>9.94</c:v>
                </c:pt>
                <c:pt idx="8">
                  <c:v>11.99</c:v>
                </c:pt>
                <c:pt idx="9">
                  <c:v>7.11</c:v>
                </c:pt>
                <c:pt idx="10">
                  <c:v>8.09</c:v>
                </c:pt>
              </c:numCache>
            </c:numRef>
          </c:val>
          <c:smooth val="0"/>
          <c:extLst>
            <c:ext xmlns:c16="http://schemas.microsoft.com/office/drawing/2014/chart" uri="{C3380CC4-5D6E-409C-BE32-E72D297353CC}">
              <c16:uniqueId val="{00000018-81A8-4D86-8E64-62E3118AA7B8}"/>
            </c:ext>
          </c:extLst>
        </c:ser>
        <c:dLbls>
          <c:showLegendKey val="0"/>
          <c:showVal val="0"/>
          <c:showCatName val="0"/>
          <c:showSerName val="0"/>
          <c:showPercent val="0"/>
          <c:showBubbleSize val="0"/>
        </c:dLbls>
        <c:marker val="1"/>
        <c:smooth val="0"/>
        <c:axId val="1853479744"/>
        <c:axId val="1853481184"/>
      </c:lineChart>
      <c:catAx>
        <c:axId val="1853485024"/>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53482624"/>
        <c:crosses val="autoZero"/>
        <c:auto val="1"/>
        <c:lblAlgn val="ctr"/>
        <c:lblOffset val="100"/>
        <c:noMultiLvlLbl val="0"/>
      </c:catAx>
      <c:valAx>
        <c:axId val="1853482624"/>
        <c:scaling>
          <c:orientation val="minMax"/>
        </c:scaling>
        <c:delete val="0"/>
        <c:axPos val="l"/>
        <c:majorGridlines>
          <c:spPr>
            <a:ln w="9525" cap="flat" cmpd="sng" algn="ctr">
              <a:solidFill>
                <a:schemeClr val="tx1"/>
              </a:solidFill>
              <a:round/>
            </a:ln>
            <a:effectLst/>
          </c:spPr>
        </c:majorGridlines>
        <c:minorGridlines>
          <c:spPr>
            <a:ln w="9525" cap="flat" cmpd="sng" algn="ctr">
              <a:solidFill>
                <a:schemeClr val="bg1">
                  <a:lumMod val="85000"/>
                </a:schemeClr>
              </a:solidFill>
              <a:round/>
            </a:ln>
            <a:effectLst/>
          </c:spPr>
        </c:minorGridlines>
        <c:title>
          <c:tx>
            <c:rich>
              <a:bodyPr rot="-5400000" spcFirstLastPara="1" vertOverflow="ellipsis" vert="horz" wrap="square" anchor="b"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800" b="1">
                    <a:solidFill>
                      <a:sysClr val="windowText" lastClr="000000"/>
                    </a:solidFill>
                    <a:latin typeface="Arial" panose="020B0604020202020204" pitchFamily="34" charset="0"/>
                    <a:cs typeface="Arial" panose="020B0604020202020204" pitchFamily="34" charset="0"/>
                  </a:rPr>
                  <a:t>Average SF Tax Bill</a:t>
                </a:r>
              </a:p>
            </c:rich>
          </c:tx>
          <c:layout>
            <c:manualLayout>
              <c:xMode val="edge"/>
              <c:yMode val="edge"/>
              <c:x val="1.0469542972848252E-2"/>
              <c:y val="0.28049383756892388"/>
            </c:manualLayout>
          </c:layout>
          <c:overlay val="0"/>
          <c:spPr>
            <a:noFill/>
            <a:ln>
              <a:noFill/>
            </a:ln>
            <a:effectLst/>
          </c:spPr>
          <c:txPr>
            <a:bodyPr rot="-5400000" spcFirstLastPara="1" vertOverflow="ellipsis" vert="horz" wrap="square" anchor="b"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53485024"/>
        <c:crosses val="autoZero"/>
        <c:crossBetween val="between"/>
      </c:valAx>
      <c:valAx>
        <c:axId val="1853481184"/>
        <c:scaling>
          <c:orientation val="minMax"/>
        </c:scaling>
        <c:delete val="0"/>
        <c:axPos val="r"/>
        <c:title>
          <c:tx>
            <c:rich>
              <a:bodyPr rot="-5400000" spcFirstLastPara="1" vertOverflow="ellipsis" vert="horz" wrap="square" anchor="ctr" anchorCtr="1"/>
              <a:lstStyle/>
              <a:p>
                <a:pPr>
                  <a:defRPr sz="1800" b="1" i="0" u="none" strike="noStrike" kern="1200" baseline="0">
                    <a:solidFill>
                      <a:schemeClr val="tx2">
                        <a:lumMod val="60000"/>
                        <a:lumOff val="40000"/>
                      </a:schemeClr>
                    </a:solidFill>
                    <a:latin typeface="Arial" panose="020B0604020202020204" pitchFamily="34" charset="0"/>
                    <a:ea typeface="+mn-ea"/>
                    <a:cs typeface="Arial" panose="020B0604020202020204" pitchFamily="34" charset="0"/>
                  </a:defRPr>
                </a:pPr>
                <a:r>
                  <a:rPr lang="en-US" sz="1800" b="1">
                    <a:solidFill>
                      <a:schemeClr val="tx2">
                        <a:lumMod val="60000"/>
                        <a:lumOff val="40000"/>
                      </a:schemeClr>
                    </a:solidFill>
                    <a:latin typeface="Arial" panose="020B0604020202020204" pitchFamily="34" charset="0"/>
                    <a:cs typeface="Arial" panose="020B0604020202020204" pitchFamily="34" charset="0"/>
                  </a:rPr>
                  <a:t>Avg Tx Bill % of Income</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2">
                      <a:lumMod val="60000"/>
                      <a:lumOff val="40000"/>
                    </a:schemeClr>
                  </a:solidFill>
                  <a:latin typeface="Arial" panose="020B0604020202020204" pitchFamily="34" charset="0"/>
                  <a:ea typeface="+mn-ea"/>
                  <a:cs typeface="Arial" panose="020B0604020202020204" pitchFamily="34" charset="0"/>
                </a:defRPr>
              </a:pPr>
              <a:endParaRPr lang="en-US"/>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Arial Black" panose="020B0A04020102020204" pitchFamily="34" charset="0"/>
                <a:ea typeface="+mn-ea"/>
                <a:cs typeface="+mn-cs"/>
              </a:defRPr>
            </a:pPr>
            <a:endParaRPr lang="en-US"/>
          </a:p>
        </c:txPr>
        <c:crossAx val="1853479744"/>
        <c:crosses val="max"/>
        <c:crossBetween val="between"/>
      </c:valAx>
      <c:catAx>
        <c:axId val="1853479744"/>
        <c:scaling>
          <c:orientation val="minMax"/>
        </c:scaling>
        <c:delete val="1"/>
        <c:axPos val="b"/>
        <c:majorTickMark val="out"/>
        <c:minorTickMark val="none"/>
        <c:tickLblPos val="nextTo"/>
        <c:crossAx val="1853481184"/>
        <c:crosses val="autoZero"/>
        <c:auto val="1"/>
        <c:lblAlgn val="ctr"/>
        <c:lblOffset val="100"/>
        <c:noMultiLvlLbl val="0"/>
      </c:catAx>
      <c:spPr>
        <a:noFill/>
        <a:ln>
          <a:solidFill>
            <a:sysClr val="windowText" lastClr="000000"/>
          </a:solid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Black" panose="020B0A040201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95000"/>
      </a:schemeClr>
    </a:solidFill>
    <a:ln w="28575" cap="flat" cmpd="thickThin" algn="ctr">
      <a:solidFill>
        <a:sysClr val="windowText" lastClr="000000"/>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EE7258-D2FC-A96F-5F91-0742ACDF4D7F}"/>
              </a:ext>
            </a:extLst>
          </p:cNvPr>
          <p:cNvSpPr txBox="1"/>
          <p:nvPr userDrawn="1"/>
        </p:nvSpPr>
        <p:spPr>
          <a:xfrm>
            <a:off x="3860709" y="2461254"/>
            <a:ext cx="4932310" cy="1477328"/>
          </a:xfrm>
          <a:prstGeom prst="rect">
            <a:avLst/>
          </a:prstGeom>
          <a:solidFill>
            <a:schemeClr val="bg1">
              <a:alpha val="80000"/>
            </a:schemeClr>
          </a:solidFill>
          <a:ln w="22225">
            <a:noFill/>
          </a:ln>
          <a:effectLst>
            <a:glow rad="63500">
              <a:schemeClr val="accent2">
                <a:lumMod val="40000"/>
                <a:lumOff val="60000"/>
                <a:alpha val="40000"/>
              </a:schemeClr>
            </a:glow>
          </a:effectLst>
        </p:spPr>
        <p:txBody>
          <a:bodyPr wrap="square" rtlCol="0">
            <a:spAutoFit/>
          </a:bodyPr>
          <a:lstStyle/>
          <a:p>
            <a:pPr algn="ctr"/>
            <a:r>
              <a:rPr lang="en-US" sz="3000" b="1" dirty="0">
                <a:latin typeface="Arial" panose="020B0604020202020204" pitchFamily="34" charset="0"/>
                <a:cs typeface="Arial" panose="020B0604020202020204" pitchFamily="34" charset="0"/>
              </a:rPr>
              <a:t>Town of Carlisle</a:t>
            </a:r>
          </a:p>
          <a:p>
            <a:pPr algn="ctr"/>
            <a:r>
              <a:rPr lang="en-US" sz="3000" b="1" dirty="0">
                <a:latin typeface="Arial" panose="020B0604020202020204" pitchFamily="34" charset="0"/>
                <a:cs typeface="Arial" panose="020B0604020202020204" pitchFamily="34" charset="0"/>
              </a:rPr>
              <a:t>Fiscal Year 2026</a:t>
            </a:r>
          </a:p>
          <a:p>
            <a:pPr algn="ctr"/>
            <a:r>
              <a:rPr lang="en-US" sz="3000" b="1" dirty="0">
                <a:latin typeface="Arial" panose="020B0604020202020204" pitchFamily="34" charset="0"/>
                <a:cs typeface="Arial" panose="020B0604020202020204" pitchFamily="34" charset="0"/>
              </a:rPr>
              <a:t>Tax Classification Hearing</a:t>
            </a:r>
            <a:endParaRPr lang="en-US" dirty="0"/>
          </a:p>
        </p:txBody>
      </p:sp>
      <p:sp>
        <p:nvSpPr>
          <p:cNvPr id="8" name="Subtitle 5">
            <a:extLst>
              <a:ext uri="{FF2B5EF4-FFF2-40B4-BE49-F238E27FC236}">
                <a16:creationId xmlns:a16="http://schemas.microsoft.com/office/drawing/2014/main" id="{852F742A-3570-66FC-5872-FB935D3DEF15}"/>
              </a:ext>
            </a:extLst>
          </p:cNvPr>
          <p:cNvSpPr txBox="1">
            <a:spLocks/>
          </p:cNvSpPr>
          <p:nvPr userDrawn="1"/>
        </p:nvSpPr>
        <p:spPr>
          <a:xfrm>
            <a:off x="369363" y="6107111"/>
            <a:ext cx="5556984" cy="312398"/>
          </a:xfrm>
          <a:prstGeom prst="rect">
            <a:avLst/>
          </a:prstGeom>
          <a:solidFill>
            <a:schemeClr val="bg1">
              <a:alpha val="90000"/>
            </a:schemeClr>
          </a:solidFill>
          <a:effectLst>
            <a:glow rad="63500">
              <a:schemeClr val="accent2">
                <a:lumMod val="40000"/>
                <a:lumOff val="60000"/>
                <a:alpha val="40000"/>
              </a:schemeClr>
            </a:glow>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latin typeface="Arial" panose="020B0604020202020204" pitchFamily="34" charset="0"/>
                <a:cs typeface="Arial" panose="020B0604020202020204" pitchFamily="34" charset="0"/>
              </a:rPr>
              <a:t>Presented by:  Carlisle Board of Assessors &amp; Assessing Department Staff</a:t>
            </a:r>
          </a:p>
        </p:txBody>
      </p:sp>
    </p:spTree>
    <p:extLst>
      <p:ext uri="{BB962C8B-B14F-4D97-AF65-F5344CB8AC3E}">
        <p14:creationId xmlns:p14="http://schemas.microsoft.com/office/powerpoint/2010/main" val="727105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0A13443-4AF2-46BB-FECB-0BCC9B99D701}"/>
              </a:ext>
            </a:extLst>
          </p:cNvPr>
          <p:cNvSpPr txBox="1">
            <a:spLocks/>
          </p:cNvSpPr>
          <p:nvPr userDrawn="1"/>
        </p:nvSpPr>
        <p:spPr>
          <a:xfrm>
            <a:off x="3914168" y="524389"/>
            <a:ext cx="4363663" cy="400110"/>
          </a:xfrm>
          <a:prstGeom prst="rect">
            <a:avLst/>
          </a:prstGeom>
          <a:solidFill>
            <a:schemeClr val="bg1"/>
          </a:solidFill>
          <a:ln>
            <a:solidFill>
              <a:schemeClr val="bg1"/>
            </a:solidFill>
          </a:ln>
          <a:effectLst>
            <a:glow rad="63500">
              <a:schemeClr val="accent2">
                <a:satMod val="175000"/>
                <a:alpha val="40000"/>
              </a:schemeClr>
            </a:glow>
          </a:effectLst>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u="sng" dirty="0">
                <a:latin typeface="Arial" panose="020B0604020202020204" pitchFamily="34" charset="0"/>
                <a:cs typeface="Arial" panose="020B0604020202020204" pitchFamily="34" charset="0"/>
              </a:rPr>
              <a:t>Residential Exemption </a:t>
            </a:r>
            <a:r>
              <a:rPr lang="en-US" sz="1800" b="1" u="sng" dirty="0">
                <a:latin typeface="Arial" panose="020B0604020202020204" pitchFamily="34" charset="0"/>
                <a:cs typeface="Arial" panose="020B0604020202020204" pitchFamily="34" charset="0"/>
              </a:rPr>
              <a:t>(2 of 2)</a:t>
            </a:r>
            <a:endParaRPr lang="en-US" sz="2400" dirty="0"/>
          </a:p>
        </p:txBody>
      </p:sp>
      <p:sp>
        <p:nvSpPr>
          <p:cNvPr id="10" name="TextBox 9">
            <a:extLst>
              <a:ext uri="{FF2B5EF4-FFF2-40B4-BE49-F238E27FC236}">
                <a16:creationId xmlns:a16="http://schemas.microsoft.com/office/drawing/2014/main" id="{309A22C2-2459-58A3-6B39-54B94365C24B}"/>
              </a:ext>
            </a:extLst>
          </p:cNvPr>
          <p:cNvSpPr txBox="1"/>
          <p:nvPr userDrawn="1"/>
        </p:nvSpPr>
        <p:spPr>
          <a:xfrm>
            <a:off x="1894892" y="5783424"/>
            <a:ext cx="8402213" cy="584775"/>
          </a:xfrm>
          <a:prstGeom prst="rect">
            <a:avLst/>
          </a:prstGeom>
          <a:solidFill>
            <a:sysClr val="window" lastClr="FFFFFF"/>
          </a:solidFill>
          <a:effectLst>
            <a:glow rad="63500">
              <a:schemeClr val="accent2">
                <a:satMod val="175000"/>
                <a:alpha val="40000"/>
              </a:schemeClr>
            </a:glo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Residential Exemption of any percentage is not recommended for Fiscal Year 2026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baseline="0" dirty="0">
                <a:latin typeface="Arial" panose="020B0604020202020204" pitchFamily="34" charset="0"/>
                <a:cs typeface="Arial" panose="020B0604020202020204" pitchFamily="34" charset="0"/>
              </a:rPr>
              <a:t>(A vote by the Selectboard is required prior to proceeding)</a:t>
            </a:r>
            <a:endParaRPr kumimoji="0" lang="en-US" sz="1600" b="1" i="0" u="sng"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D23CBEE-7A27-D937-EB60-E79D84FE6E2C}"/>
              </a:ext>
            </a:extLst>
          </p:cNvPr>
          <p:cNvSpPr txBox="1"/>
          <p:nvPr userDrawn="1"/>
        </p:nvSpPr>
        <p:spPr>
          <a:xfrm>
            <a:off x="486774" y="524389"/>
            <a:ext cx="2194642" cy="338554"/>
          </a:xfrm>
          <a:prstGeom prst="rect">
            <a:avLst/>
          </a:prstGeom>
          <a:solidFill>
            <a:schemeClr val="bg1"/>
          </a:solidFill>
          <a:ln>
            <a:noFill/>
          </a:ln>
          <a:effectLst>
            <a:glow rad="635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1600" b="1" i="1" dirty="0">
                <a:latin typeface="Garamond" panose="02020404030301010803" pitchFamily="18" charset="0"/>
                <a:cs typeface="Arial" panose="020B0604020202020204" pitchFamily="34" charset="0"/>
              </a:rPr>
              <a:t>Classification Option 3</a:t>
            </a:r>
          </a:p>
        </p:txBody>
      </p:sp>
      <p:graphicFrame>
        <p:nvGraphicFramePr>
          <p:cNvPr id="2" name="Table 1">
            <a:extLst>
              <a:ext uri="{FF2B5EF4-FFF2-40B4-BE49-F238E27FC236}">
                <a16:creationId xmlns:a16="http://schemas.microsoft.com/office/drawing/2014/main" id="{9DF598B1-A503-6620-D712-E0091B8B3638}"/>
              </a:ext>
            </a:extLst>
          </p:cNvPr>
          <p:cNvGraphicFramePr>
            <a:graphicFrameLocks noGrp="1"/>
          </p:cNvGraphicFramePr>
          <p:nvPr userDrawn="1">
            <p:extLst>
              <p:ext uri="{D42A27DB-BD31-4B8C-83A1-F6EECF244321}">
                <p14:modId xmlns:p14="http://schemas.microsoft.com/office/powerpoint/2010/main" val="3915388801"/>
              </p:ext>
            </p:extLst>
          </p:nvPr>
        </p:nvGraphicFramePr>
        <p:xfrm>
          <a:off x="5381781" y="1268775"/>
          <a:ext cx="6154617" cy="3918265"/>
        </p:xfrm>
        <a:graphic>
          <a:graphicData uri="http://schemas.openxmlformats.org/drawingml/2006/table">
            <a:tbl>
              <a:tblPr/>
              <a:tblGrid>
                <a:gridCol w="879231">
                  <a:extLst>
                    <a:ext uri="{9D8B030D-6E8A-4147-A177-3AD203B41FA5}">
                      <a16:colId xmlns:a16="http://schemas.microsoft.com/office/drawing/2014/main" val="2992609412"/>
                    </a:ext>
                  </a:extLst>
                </a:gridCol>
                <a:gridCol w="879231">
                  <a:extLst>
                    <a:ext uri="{9D8B030D-6E8A-4147-A177-3AD203B41FA5}">
                      <a16:colId xmlns:a16="http://schemas.microsoft.com/office/drawing/2014/main" val="2468041495"/>
                    </a:ext>
                  </a:extLst>
                </a:gridCol>
                <a:gridCol w="879231">
                  <a:extLst>
                    <a:ext uri="{9D8B030D-6E8A-4147-A177-3AD203B41FA5}">
                      <a16:colId xmlns:a16="http://schemas.microsoft.com/office/drawing/2014/main" val="3543954870"/>
                    </a:ext>
                  </a:extLst>
                </a:gridCol>
                <a:gridCol w="879231">
                  <a:extLst>
                    <a:ext uri="{9D8B030D-6E8A-4147-A177-3AD203B41FA5}">
                      <a16:colId xmlns:a16="http://schemas.microsoft.com/office/drawing/2014/main" val="3201465733"/>
                    </a:ext>
                  </a:extLst>
                </a:gridCol>
                <a:gridCol w="879231">
                  <a:extLst>
                    <a:ext uri="{9D8B030D-6E8A-4147-A177-3AD203B41FA5}">
                      <a16:colId xmlns:a16="http://schemas.microsoft.com/office/drawing/2014/main" val="1996827754"/>
                    </a:ext>
                  </a:extLst>
                </a:gridCol>
                <a:gridCol w="879231">
                  <a:extLst>
                    <a:ext uri="{9D8B030D-6E8A-4147-A177-3AD203B41FA5}">
                      <a16:colId xmlns:a16="http://schemas.microsoft.com/office/drawing/2014/main" val="3703773168"/>
                    </a:ext>
                  </a:extLst>
                </a:gridCol>
                <a:gridCol w="879231">
                  <a:extLst>
                    <a:ext uri="{9D8B030D-6E8A-4147-A177-3AD203B41FA5}">
                      <a16:colId xmlns:a16="http://schemas.microsoft.com/office/drawing/2014/main" val="757910701"/>
                    </a:ext>
                  </a:extLst>
                </a:gridCol>
              </a:tblGrid>
              <a:tr h="729761">
                <a:tc>
                  <a:txBody>
                    <a:bodyPr/>
                    <a:lstStyle/>
                    <a:p>
                      <a:pPr algn="ctr" fontAlgn="ctr">
                        <a:buNone/>
                      </a:pPr>
                      <a:r>
                        <a:rPr lang="en-US" sz="1100" b="1" i="0" u="sng" strike="noStrike" dirty="0">
                          <a:effectLst/>
                          <a:latin typeface="Arial" panose="020B0604020202020204" pitchFamily="34" charset="0"/>
                        </a:rPr>
                        <a:t>Exemption Percentage</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buNone/>
                      </a:pPr>
                      <a:r>
                        <a:rPr lang="en-US" sz="1100" b="1" i="0" u="sng" strike="noStrike" dirty="0">
                          <a:effectLst/>
                          <a:latin typeface="Arial" panose="020B0604020202020204" pitchFamily="34" charset="0"/>
                        </a:rPr>
                        <a:t>Avg Single Family Value</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buNone/>
                      </a:pPr>
                      <a:r>
                        <a:rPr lang="en-US" sz="1100" b="1" i="0" u="sng" strike="noStrike" dirty="0">
                          <a:effectLst/>
                          <a:latin typeface="Arial" panose="020B0604020202020204" pitchFamily="34" charset="0"/>
                        </a:rPr>
                        <a:t>Avg Single Family Tax Bill</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buNone/>
                      </a:pPr>
                      <a:r>
                        <a:rPr lang="en-US" sz="1100" b="1" i="0" u="sng" strike="noStrike" dirty="0">
                          <a:effectLst/>
                          <a:latin typeface="Arial" panose="020B0604020202020204" pitchFamily="34" charset="0"/>
                        </a:rPr>
                        <a:t>% Decrease to SF Tax Bill</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buNone/>
                      </a:pPr>
                      <a:r>
                        <a:rPr lang="en-US" sz="1100" b="1" i="0" u="sng" strike="noStrike">
                          <a:effectLst/>
                          <a:latin typeface="Arial" panose="020B0604020202020204" pitchFamily="34" charset="0"/>
                        </a:rPr>
                        <a:t>Avg Condo Value</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buNone/>
                      </a:pPr>
                      <a:r>
                        <a:rPr lang="en-US" sz="1100" b="1" i="0" u="sng" strike="noStrike">
                          <a:effectLst/>
                          <a:latin typeface="Arial" panose="020B0604020202020204" pitchFamily="34" charset="0"/>
                        </a:rPr>
                        <a:t>Adju Condo Tax Bill</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buNone/>
                      </a:pPr>
                      <a:r>
                        <a:rPr lang="en-US" sz="1100" b="1" i="0" u="sng" strike="noStrike">
                          <a:effectLst/>
                          <a:latin typeface="Arial" panose="020B0604020202020204" pitchFamily="34" charset="0"/>
                        </a:rPr>
                        <a:t>%  Decrease to Condo Tax Bill</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2691690139"/>
                  </a:ext>
                </a:extLst>
              </a:tr>
              <a:tr h="387043">
                <a:tc>
                  <a:txBody>
                    <a:bodyPr/>
                    <a:lstStyle/>
                    <a:p>
                      <a:pPr algn="ctr" fontAlgn="b">
                        <a:buNone/>
                      </a:pPr>
                      <a:r>
                        <a:rPr lang="en-US" sz="1100" b="1"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buNone/>
                      </a:pPr>
                      <a:r>
                        <a:rPr lang="en-US" sz="1100" b="1" i="0" u="none" strike="noStrike">
                          <a:effectLst/>
                          <a:latin typeface="Arial" panose="020B0604020202020204" pitchFamily="34" charset="0"/>
                        </a:rPr>
                        <a:t>$1,356,763</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buNone/>
                      </a:pPr>
                      <a:r>
                        <a:rPr lang="en-US" sz="1100" b="1" i="0" u="none" strike="noStrike">
                          <a:effectLst/>
                          <a:latin typeface="Arial" panose="020B0604020202020204" pitchFamily="34" charset="0"/>
                        </a:rPr>
                        <a:t>$17,380</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buNone/>
                      </a:pPr>
                      <a:r>
                        <a:rPr lang="en-US" sz="1100" b="1" i="0" u="none" strike="noStrike">
                          <a:effectLst/>
                          <a:latin typeface="Arial" panose="020B0604020202020204" pitchFamily="34" charset="0"/>
                        </a:rPr>
                        <a:t>0.00%</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buNone/>
                      </a:pPr>
                      <a:r>
                        <a:rPr lang="en-US" sz="1100" b="1" i="0" u="none" strike="noStrike">
                          <a:effectLst/>
                          <a:latin typeface="Arial" panose="020B0604020202020204" pitchFamily="34" charset="0"/>
                        </a:rPr>
                        <a:t>$985,515</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buNone/>
                      </a:pPr>
                      <a:r>
                        <a:rPr lang="en-US" sz="1100" b="1" i="0" u="none" strike="noStrike">
                          <a:effectLst/>
                          <a:latin typeface="Arial" panose="020B0604020202020204" pitchFamily="34" charset="0"/>
                        </a:rPr>
                        <a:t>$12,624</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buNone/>
                      </a:pPr>
                      <a:r>
                        <a:rPr lang="en-US" sz="1100" b="1" i="0" u="none" strike="noStrike">
                          <a:effectLst/>
                          <a:latin typeface="Arial" panose="020B0604020202020204" pitchFamily="34" charset="0"/>
                        </a:rPr>
                        <a:t>0.00%</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77982972"/>
                  </a:ext>
                </a:extLst>
              </a:tr>
              <a:tr h="387043">
                <a:tc>
                  <a:txBody>
                    <a:bodyPr/>
                    <a:lstStyle/>
                    <a:p>
                      <a:pPr algn="ctr" fontAlgn="b">
                        <a:buNone/>
                      </a:pPr>
                      <a:r>
                        <a:rPr lang="en-US" sz="1100" b="1" i="0" u="none" strike="noStrike">
                          <a:effectLst/>
                          <a:latin typeface="Arial" panose="020B0604020202020204" pitchFamily="34" charset="0"/>
                        </a:rPr>
                        <a:t>5%</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ctr" fontAlgn="b">
                        <a:buNone/>
                      </a:pPr>
                      <a:r>
                        <a:rPr lang="en-US" sz="1100" b="1" i="0" u="none" strike="noStrike">
                          <a:effectLst/>
                          <a:latin typeface="Arial" panose="020B0604020202020204" pitchFamily="34" charset="0"/>
                        </a:rPr>
                        <a:t>$1,293,601</a:t>
                      </a:r>
                    </a:p>
                  </a:txBody>
                  <a:tcPr marL="0" marR="0" marT="0" marB="0" anchor="b">
                    <a:lnL>
                      <a:noFill/>
                    </a:lnL>
                    <a:lnR>
                      <a:noFill/>
                    </a:lnR>
                    <a:lnT>
                      <a:noFill/>
                    </a:lnT>
                    <a:lnB>
                      <a:noFill/>
                    </a:lnB>
                    <a:solidFill>
                      <a:srgbClr val="FDE9D9"/>
                    </a:solidFill>
                  </a:tcPr>
                </a:tc>
                <a:tc>
                  <a:txBody>
                    <a:bodyPr/>
                    <a:lstStyle/>
                    <a:p>
                      <a:pPr algn="ctr" fontAlgn="b">
                        <a:buNone/>
                      </a:pPr>
                      <a:r>
                        <a:rPr lang="en-US" sz="1100" b="1" i="0" u="none" strike="noStrike">
                          <a:effectLst/>
                          <a:latin typeface="Arial" panose="020B0604020202020204" pitchFamily="34" charset="0"/>
                        </a:rPr>
                        <a:t>$17,311</a:t>
                      </a:r>
                    </a:p>
                  </a:txBody>
                  <a:tcPr marL="0" marR="0" marT="0" marB="0" anchor="b">
                    <a:lnL>
                      <a:noFill/>
                    </a:lnL>
                    <a:lnR>
                      <a:noFill/>
                    </a:lnR>
                    <a:lnT>
                      <a:noFill/>
                    </a:lnT>
                    <a:lnB>
                      <a:noFill/>
                    </a:lnB>
                    <a:solidFill>
                      <a:srgbClr val="FDE9D9"/>
                    </a:solidFill>
                  </a:tcPr>
                </a:tc>
                <a:tc>
                  <a:txBody>
                    <a:bodyPr/>
                    <a:lstStyle/>
                    <a:p>
                      <a:pPr algn="ctr" fontAlgn="b">
                        <a:buNone/>
                      </a:pPr>
                      <a:r>
                        <a:rPr lang="en-US" sz="1100" b="1" i="0" u="none" strike="noStrike" dirty="0">
                          <a:effectLst/>
                          <a:latin typeface="Arial" panose="020B0604020202020204" pitchFamily="34" charset="0"/>
                        </a:rPr>
                        <a:t>-0.40%</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ctr" fontAlgn="b">
                        <a:buNone/>
                      </a:pPr>
                      <a:r>
                        <a:rPr lang="en-US" sz="1100" b="1" i="0" u="none" strike="noStrike">
                          <a:effectLst/>
                          <a:latin typeface="Arial" panose="020B0604020202020204" pitchFamily="34" charset="0"/>
                        </a:rPr>
                        <a:t>$922,353</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D8E4BC"/>
                    </a:solidFill>
                  </a:tcPr>
                </a:tc>
                <a:tc>
                  <a:txBody>
                    <a:bodyPr/>
                    <a:lstStyle/>
                    <a:p>
                      <a:pPr algn="ctr" fontAlgn="b">
                        <a:buNone/>
                      </a:pPr>
                      <a:r>
                        <a:rPr lang="en-US" sz="1100" b="1" i="0" u="none" strike="noStrike">
                          <a:effectLst/>
                          <a:latin typeface="Arial" panose="020B0604020202020204" pitchFamily="34" charset="0"/>
                        </a:rPr>
                        <a:t>$12,343</a:t>
                      </a:r>
                    </a:p>
                  </a:txBody>
                  <a:tcPr marL="0" marR="0" marT="0" marB="0" anchor="b">
                    <a:lnL>
                      <a:noFill/>
                    </a:lnL>
                    <a:lnR>
                      <a:noFill/>
                    </a:lnR>
                    <a:lnT>
                      <a:noFill/>
                    </a:lnT>
                    <a:lnB>
                      <a:noFill/>
                    </a:lnB>
                    <a:solidFill>
                      <a:srgbClr val="D8E4BC"/>
                    </a:solidFill>
                  </a:tcPr>
                </a:tc>
                <a:tc>
                  <a:txBody>
                    <a:bodyPr/>
                    <a:lstStyle/>
                    <a:p>
                      <a:pPr algn="ctr" fontAlgn="b">
                        <a:buNone/>
                      </a:pPr>
                      <a:r>
                        <a:rPr lang="en-US" sz="1100" b="1" i="0" u="none" strike="noStrike">
                          <a:effectLst/>
                          <a:latin typeface="Arial" panose="020B0604020202020204" pitchFamily="34" charset="0"/>
                        </a:rPr>
                        <a:t>-2.23%</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8E4BC"/>
                    </a:solidFill>
                  </a:tcPr>
                </a:tc>
                <a:extLst>
                  <a:ext uri="{0D108BD9-81ED-4DB2-BD59-A6C34878D82A}">
                    <a16:rowId xmlns:a16="http://schemas.microsoft.com/office/drawing/2014/main" val="2259480329"/>
                  </a:ext>
                </a:extLst>
              </a:tr>
              <a:tr h="387043">
                <a:tc>
                  <a:txBody>
                    <a:bodyPr/>
                    <a:lstStyle/>
                    <a:p>
                      <a:pPr algn="ctr" fontAlgn="b">
                        <a:buNone/>
                      </a:pPr>
                      <a:r>
                        <a:rPr lang="en-US" sz="1100" b="1" i="0" u="none" strike="noStrike">
                          <a:effectLst/>
                          <a:latin typeface="Arial" panose="020B0604020202020204" pitchFamily="34" charset="0"/>
                        </a:rPr>
                        <a:t>10%</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US" sz="1100" b="1" i="0" u="none" strike="noStrike">
                          <a:effectLst/>
                          <a:latin typeface="Arial" panose="020B0604020202020204" pitchFamily="34" charset="0"/>
                        </a:rPr>
                        <a:t>$1,230,439</a:t>
                      </a:r>
                    </a:p>
                  </a:txBody>
                  <a:tcPr marL="0" marR="0" marT="0" marB="0" anchor="b">
                    <a:lnL>
                      <a:noFill/>
                    </a:lnL>
                    <a:lnR>
                      <a:noFill/>
                    </a:lnR>
                    <a:lnT>
                      <a:noFill/>
                    </a:lnT>
                    <a:lnB>
                      <a:noFill/>
                    </a:lnB>
                    <a:solidFill>
                      <a:srgbClr val="FFFFFF"/>
                    </a:solidFill>
                  </a:tcPr>
                </a:tc>
                <a:tc>
                  <a:txBody>
                    <a:bodyPr/>
                    <a:lstStyle/>
                    <a:p>
                      <a:pPr algn="ctr" fontAlgn="b">
                        <a:buNone/>
                      </a:pPr>
                      <a:r>
                        <a:rPr lang="en-US" sz="1100" b="1" i="0" u="none" strike="noStrike">
                          <a:effectLst/>
                          <a:latin typeface="Arial" panose="020B0604020202020204" pitchFamily="34" charset="0"/>
                        </a:rPr>
                        <a:t>$17,236</a:t>
                      </a:r>
                    </a:p>
                  </a:txBody>
                  <a:tcPr marL="0" marR="0" marT="0" marB="0" anchor="b">
                    <a:lnL>
                      <a:noFill/>
                    </a:lnL>
                    <a:lnR>
                      <a:noFill/>
                    </a:lnR>
                    <a:lnT>
                      <a:noFill/>
                    </a:lnT>
                    <a:lnB>
                      <a:noFill/>
                    </a:lnB>
                    <a:solidFill>
                      <a:srgbClr val="FFFFFF"/>
                    </a:solidFill>
                  </a:tcPr>
                </a:tc>
                <a:tc>
                  <a:txBody>
                    <a:bodyPr/>
                    <a:lstStyle/>
                    <a:p>
                      <a:pPr algn="ctr" fontAlgn="b">
                        <a:buNone/>
                      </a:pPr>
                      <a:r>
                        <a:rPr lang="en-US" sz="1100" b="1" i="0" u="none" strike="noStrike">
                          <a:effectLst/>
                          <a:latin typeface="Arial" panose="020B0604020202020204" pitchFamily="34" charset="0"/>
                        </a:rPr>
                        <a:t>-0.83%</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US" sz="1100" b="1" i="0" u="none" strike="noStrike" dirty="0">
                          <a:effectLst/>
                          <a:latin typeface="Arial" panose="020B0604020202020204" pitchFamily="34" charset="0"/>
                        </a:rPr>
                        <a:t>$859,191</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US" sz="1100" b="1" i="0" u="none" strike="noStrike">
                          <a:effectLst/>
                          <a:latin typeface="Arial" panose="020B0604020202020204" pitchFamily="34" charset="0"/>
                        </a:rPr>
                        <a:t>$12,036</a:t>
                      </a:r>
                    </a:p>
                  </a:txBody>
                  <a:tcPr marL="0" marR="0" marT="0" marB="0" anchor="b">
                    <a:lnL>
                      <a:noFill/>
                    </a:lnL>
                    <a:lnR>
                      <a:noFill/>
                    </a:lnR>
                    <a:lnT>
                      <a:noFill/>
                    </a:lnT>
                    <a:lnB>
                      <a:noFill/>
                    </a:lnB>
                    <a:solidFill>
                      <a:srgbClr val="FFFFFF"/>
                    </a:solidFill>
                  </a:tcPr>
                </a:tc>
                <a:tc>
                  <a:txBody>
                    <a:bodyPr/>
                    <a:lstStyle/>
                    <a:p>
                      <a:pPr algn="ctr" fontAlgn="b">
                        <a:buNone/>
                      </a:pPr>
                      <a:r>
                        <a:rPr lang="en-US" sz="1100" b="1" i="0" u="none" strike="noStrike">
                          <a:effectLst/>
                          <a:latin typeface="Arial" panose="020B0604020202020204" pitchFamily="34" charset="0"/>
                        </a:rPr>
                        <a:t>-4.66%</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629875373"/>
                  </a:ext>
                </a:extLst>
              </a:tr>
              <a:tr h="405475">
                <a:tc>
                  <a:txBody>
                    <a:bodyPr/>
                    <a:lstStyle/>
                    <a:p>
                      <a:pPr algn="ctr" fontAlgn="b">
                        <a:buNone/>
                      </a:pPr>
                      <a:r>
                        <a:rPr lang="en-US" sz="1100" b="1" i="0" u="none" strike="noStrike">
                          <a:effectLst/>
                          <a:latin typeface="Arial" panose="020B0604020202020204" pitchFamily="34" charset="0"/>
                        </a:rPr>
                        <a:t>15%</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ctr" fontAlgn="b">
                        <a:buNone/>
                      </a:pPr>
                      <a:r>
                        <a:rPr lang="en-US" sz="1100" b="1" i="0" u="none" strike="noStrike">
                          <a:effectLst/>
                          <a:latin typeface="Arial" panose="020B0604020202020204" pitchFamily="34" charset="0"/>
                        </a:rPr>
                        <a:t>$1,167,277</a:t>
                      </a:r>
                    </a:p>
                  </a:txBody>
                  <a:tcPr marL="0" marR="0" marT="0" marB="0" anchor="b">
                    <a:lnL>
                      <a:noFill/>
                    </a:lnL>
                    <a:lnR>
                      <a:noFill/>
                    </a:lnR>
                    <a:lnT>
                      <a:noFill/>
                    </a:lnT>
                    <a:lnB>
                      <a:noFill/>
                    </a:lnB>
                    <a:solidFill>
                      <a:srgbClr val="FDE9D9"/>
                    </a:solidFill>
                  </a:tcPr>
                </a:tc>
                <a:tc>
                  <a:txBody>
                    <a:bodyPr/>
                    <a:lstStyle/>
                    <a:p>
                      <a:pPr algn="ctr" fontAlgn="b">
                        <a:buNone/>
                      </a:pPr>
                      <a:r>
                        <a:rPr lang="en-US" sz="1100" b="1" i="0" u="none" strike="noStrike">
                          <a:effectLst/>
                          <a:latin typeface="Arial" panose="020B0604020202020204" pitchFamily="34" charset="0"/>
                        </a:rPr>
                        <a:t>$17,154</a:t>
                      </a:r>
                    </a:p>
                  </a:txBody>
                  <a:tcPr marL="0" marR="0" marT="0" marB="0" anchor="b">
                    <a:lnL>
                      <a:noFill/>
                    </a:lnL>
                    <a:lnR>
                      <a:noFill/>
                    </a:lnR>
                    <a:lnT>
                      <a:noFill/>
                    </a:lnT>
                    <a:lnB>
                      <a:noFill/>
                    </a:lnB>
                    <a:solidFill>
                      <a:srgbClr val="FDE9D9"/>
                    </a:solidFill>
                  </a:tcPr>
                </a:tc>
                <a:tc>
                  <a:txBody>
                    <a:bodyPr/>
                    <a:lstStyle/>
                    <a:p>
                      <a:pPr algn="ctr" fontAlgn="b">
                        <a:buNone/>
                      </a:pPr>
                      <a:r>
                        <a:rPr lang="en-US" sz="1100" b="1" i="0" u="none" strike="noStrike">
                          <a:effectLst/>
                          <a:latin typeface="Arial" panose="020B0604020202020204" pitchFamily="34" charset="0"/>
                        </a:rPr>
                        <a:t>-1.30%</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ctr" fontAlgn="b">
                        <a:buNone/>
                      </a:pPr>
                      <a:r>
                        <a:rPr lang="en-US" sz="1100" b="1" i="0" u="none" strike="noStrike" dirty="0">
                          <a:effectLst/>
                          <a:latin typeface="Arial" panose="020B0604020202020204" pitchFamily="34" charset="0"/>
                        </a:rPr>
                        <a:t>$796,029</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D8E4BC"/>
                    </a:solidFill>
                  </a:tcPr>
                </a:tc>
                <a:tc>
                  <a:txBody>
                    <a:bodyPr/>
                    <a:lstStyle/>
                    <a:p>
                      <a:pPr algn="ctr" fontAlgn="b">
                        <a:buNone/>
                      </a:pPr>
                      <a:r>
                        <a:rPr lang="en-US" sz="1100" b="1" i="0" u="none" strike="noStrike">
                          <a:effectLst/>
                          <a:latin typeface="Arial" panose="020B0604020202020204" pitchFamily="34" charset="0"/>
                        </a:rPr>
                        <a:t>$11,698</a:t>
                      </a:r>
                    </a:p>
                  </a:txBody>
                  <a:tcPr marL="0" marR="0" marT="0" marB="0" anchor="b">
                    <a:lnL>
                      <a:noFill/>
                    </a:lnL>
                    <a:lnR>
                      <a:noFill/>
                    </a:lnR>
                    <a:lnT>
                      <a:noFill/>
                    </a:lnT>
                    <a:lnB>
                      <a:noFill/>
                    </a:lnB>
                    <a:solidFill>
                      <a:srgbClr val="D8E4BC"/>
                    </a:solidFill>
                  </a:tcPr>
                </a:tc>
                <a:tc>
                  <a:txBody>
                    <a:bodyPr/>
                    <a:lstStyle/>
                    <a:p>
                      <a:pPr algn="ctr" fontAlgn="b">
                        <a:buNone/>
                      </a:pPr>
                      <a:r>
                        <a:rPr lang="en-US" sz="1100" b="1" i="0" u="none" strike="noStrike">
                          <a:effectLst/>
                          <a:latin typeface="Arial" panose="020B0604020202020204" pitchFamily="34" charset="0"/>
                        </a:rPr>
                        <a:t>-7.34%</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8E4BC"/>
                    </a:solidFill>
                  </a:tcPr>
                </a:tc>
                <a:extLst>
                  <a:ext uri="{0D108BD9-81ED-4DB2-BD59-A6C34878D82A}">
                    <a16:rowId xmlns:a16="http://schemas.microsoft.com/office/drawing/2014/main" val="2314928531"/>
                  </a:ext>
                </a:extLst>
              </a:tr>
              <a:tr h="405475">
                <a:tc>
                  <a:txBody>
                    <a:bodyPr/>
                    <a:lstStyle/>
                    <a:p>
                      <a:pPr algn="ctr" fontAlgn="b">
                        <a:buNone/>
                      </a:pPr>
                      <a:r>
                        <a:rPr lang="en-US" sz="1100" b="1" i="0" u="none" strike="noStrike">
                          <a:effectLst/>
                          <a:latin typeface="Arial" panose="020B0604020202020204" pitchFamily="34" charset="0"/>
                        </a:rPr>
                        <a:t>20%</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US" sz="1100" b="1" i="0" u="none" strike="noStrike">
                          <a:effectLst/>
                          <a:latin typeface="Arial" panose="020B0604020202020204" pitchFamily="34" charset="0"/>
                        </a:rPr>
                        <a:t>$1,104,115</a:t>
                      </a:r>
                    </a:p>
                  </a:txBody>
                  <a:tcPr marL="0" marR="0" marT="0" marB="0" anchor="b">
                    <a:lnL>
                      <a:noFill/>
                    </a:lnL>
                    <a:lnR>
                      <a:noFill/>
                    </a:lnR>
                    <a:lnT>
                      <a:noFill/>
                    </a:lnT>
                    <a:lnB>
                      <a:noFill/>
                    </a:lnB>
                    <a:solidFill>
                      <a:srgbClr val="FFFFFF"/>
                    </a:solidFill>
                  </a:tcPr>
                </a:tc>
                <a:tc>
                  <a:txBody>
                    <a:bodyPr/>
                    <a:lstStyle/>
                    <a:p>
                      <a:pPr algn="ctr" fontAlgn="b">
                        <a:buNone/>
                      </a:pPr>
                      <a:r>
                        <a:rPr lang="en-US" sz="1100" b="1" i="0" u="none" strike="noStrike">
                          <a:effectLst/>
                          <a:latin typeface="Arial" panose="020B0604020202020204" pitchFamily="34" charset="0"/>
                        </a:rPr>
                        <a:t>$17,063</a:t>
                      </a:r>
                    </a:p>
                  </a:txBody>
                  <a:tcPr marL="0" marR="0" marT="0" marB="0" anchor="b">
                    <a:lnL>
                      <a:noFill/>
                    </a:lnL>
                    <a:lnR>
                      <a:noFill/>
                    </a:lnR>
                    <a:lnT>
                      <a:noFill/>
                    </a:lnT>
                    <a:lnB>
                      <a:noFill/>
                    </a:lnB>
                    <a:solidFill>
                      <a:srgbClr val="FFFFFF"/>
                    </a:solidFill>
                  </a:tcPr>
                </a:tc>
                <a:tc>
                  <a:txBody>
                    <a:bodyPr/>
                    <a:lstStyle/>
                    <a:p>
                      <a:pPr algn="ctr" fontAlgn="b">
                        <a:buNone/>
                      </a:pPr>
                      <a:r>
                        <a:rPr lang="en-US" sz="1100" b="1" i="0" u="none" strike="noStrike">
                          <a:effectLst/>
                          <a:latin typeface="Arial" panose="020B0604020202020204" pitchFamily="34" charset="0"/>
                        </a:rPr>
                        <a:t>-1.82%</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US" sz="1100" b="1" i="0" u="none" strike="noStrike">
                          <a:effectLst/>
                          <a:latin typeface="Arial" panose="020B0604020202020204" pitchFamily="34" charset="0"/>
                        </a:rPr>
                        <a:t>$732,866</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US" sz="1100" b="1" i="0" u="none" strike="noStrike" dirty="0">
                          <a:effectLst/>
                          <a:latin typeface="Arial" panose="020B0604020202020204" pitchFamily="34" charset="0"/>
                        </a:rPr>
                        <a:t>$11,326</a:t>
                      </a:r>
                    </a:p>
                  </a:txBody>
                  <a:tcPr marL="0" marR="0" marT="0" marB="0" anchor="b">
                    <a:lnL>
                      <a:noFill/>
                    </a:lnL>
                    <a:lnR>
                      <a:noFill/>
                    </a:lnR>
                    <a:lnT>
                      <a:noFill/>
                    </a:lnT>
                    <a:lnB>
                      <a:noFill/>
                    </a:lnB>
                    <a:solidFill>
                      <a:srgbClr val="FFFFFF"/>
                    </a:solidFill>
                  </a:tcPr>
                </a:tc>
                <a:tc>
                  <a:txBody>
                    <a:bodyPr/>
                    <a:lstStyle/>
                    <a:p>
                      <a:pPr algn="ctr" fontAlgn="b">
                        <a:buNone/>
                      </a:pPr>
                      <a:r>
                        <a:rPr lang="en-US" sz="1100" b="1" i="0" u="none" strike="noStrike">
                          <a:effectLst/>
                          <a:latin typeface="Arial" panose="020B0604020202020204" pitchFamily="34" charset="0"/>
                        </a:rPr>
                        <a:t>-10.29%</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268444185"/>
                  </a:ext>
                </a:extLst>
              </a:tr>
              <a:tr h="405475">
                <a:tc>
                  <a:txBody>
                    <a:bodyPr/>
                    <a:lstStyle/>
                    <a:p>
                      <a:pPr algn="ctr" fontAlgn="b">
                        <a:buNone/>
                      </a:pPr>
                      <a:r>
                        <a:rPr lang="en-US" sz="1100" b="1" i="0" u="none" strike="noStrike">
                          <a:effectLst/>
                          <a:latin typeface="Arial" panose="020B0604020202020204" pitchFamily="34" charset="0"/>
                        </a:rPr>
                        <a:t>25%</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ctr" fontAlgn="b">
                        <a:buNone/>
                      </a:pPr>
                      <a:r>
                        <a:rPr lang="en-US" sz="1100" b="1" i="0" u="none" strike="noStrike">
                          <a:effectLst/>
                          <a:latin typeface="Arial" panose="020B0604020202020204" pitchFamily="34" charset="0"/>
                        </a:rPr>
                        <a:t>$1,040,953</a:t>
                      </a:r>
                    </a:p>
                  </a:txBody>
                  <a:tcPr marL="0" marR="0" marT="0" marB="0" anchor="b">
                    <a:lnL>
                      <a:noFill/>
                    </a:lnL>
                    <a:lnR>
                      <a:noFill/>
                    </a:lnR>
                    <a:lnT>
                      <a:noFill/>
                    </a:lnT>
                    <a:lnB>
                      <a:noFill/>
                    </a:lnB>
                    <a:solidFill>
                      <a:srgbClr val="FDE9D9"/>
                    </a:solidFill>
                  </a:tcPr>
                </a:tc>
                <a:tc>
                  <a:txBody>
                    <a:bodyPr/>
                    <a:lstStyle/>
                    <a:p>
                      <a:pPr algn="ctr" fontAlgn="b">
                        <a:buNone/>
                      </a:pPr>
                      <a:r>
                        <a:rPr lang="en-US" sz="1100" b="1" i="0" u="none" strike="noStrike">
                          <a:effectLst/>
                          <a:latin typeface="Arial" panose="020B0604020202020204" pitchFamily="34" charset="0"/>
                        </a:rPr>
                        <a:t>$16,962</a:t>
                      </a:r>
                    </a:p>
                  </a:txBody>
                  <a:tcPr marL="0" marR="0" marT="0" marB="0" anchor="b">
                    <a:lnL>
                      <a:noFill/>
                    </a:lnL>
                    <a:lnR>
                      <a:noFill/>
                    </a:lnR>
                    <a:lnT>
                      <a:noFill/>
                    </a:lnT>
                    <a:lnB>
                      <a:noFill/>
                    </a:lnB>
                    <a:solidFill>
                      <a:srgbClr val="FDE9D9"/>
                    </a:solidFill>
                  </a:tcPr>
                </a:tc>
                <a:tc>
                  <a:txBody>
                    <a:bodyPr/>
                    <a:lstStyle/>
                    <a:p>
                      <a:pPr algn="ctr" fontAlgn="b">
                        <a:buNone/>
                      </a:pPr>
                      <a:r>
                        <a:rPr lang="en-US" sz="1100" b="1" i="0" u="none" strike="noStrike">
                          <a:effectLst/>
                          <a:latin typeface="Arial" panose="020B0604020202020204" pitchFamily="34" charset="0"/>
                        </a:rPr>
                        <a:t>-2.41%</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ctr" fontAlgn="b">
                        <a:buNone/>
                      </a:pPr>
                      <a:r>
                        <a:rPr lang="en-US" sz="1100" b="1" i="0" u="none" strike="noStrike">
                          <a:effectLst/>
                          <a:latin typeface="Arial" panose="020B0604020202020204" pitchFamily="34" charset="0"/>
                        </a:rPr>
                        <a:t>$669,704</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D8E4BC"/>
                    </a:solidFill>
                  </a:tcPr>
                </a:tc>
                <a:tc>
                  <a:txBody>
                    <a:bodyPr/>
                    <a:lstStyle/>
                    <a:p>
                      <a:pPr algn="ctr" fontAlgn="b">
                        <a:buNone/>
                      </a:pPr>
                      <a:r>
                        <a:rPr lang="en-US" sz="1100" b="1" i="0" u="none" strike="noStrike" dirty="0">
                          <a:effectLst/>
                          <a:latin typeface="Arial" panose="020B0604020202020204" pitchFamily="34" charset="0"/>
                        </a:rPr>
                        <a:t>$10,913</a:t>
                      </a:r>
                    </a:p>
                  </a:txBody>
                  <a:tcPr marL="0" marR="0" marT="0" marB="0" anchor="b">
                    <a:lnL>
                      <a:noFill/>
                    </a:lnL>
                    <a:lnR>
                      <a:noFill/>
                    </a:lnR>
                    <a:lnT>
                      <a:noFill/>
                    </a:lnT>
                    <a:lnB>
                      <a:noFill/>
                    </a:lnB>
                    <a:solidFill>
                      <a:srgbClr val="D8E4BC"/>
                    </a:solidFill>
                  </a:tcPr>
                </a:tc>
                <a:tc>
                  <a:txBody>
                    <a:bodyPr/>
                    <a:lstStyle/>
                    <a:p>
                      <a:pPr algn="ctr" fontAlgn="b">
                        <a:buNone/>
                      </a:pPr>
                      <a:r>
                        <a:rPr lang="en-US" sz="1100" b="1" i="0" u="none" strike="noStrike">
                          <a:effectLst/>
                          <a:latin typeface="Arial" panose="020B0604020202020204" pitchFamily="34" charset="0"/>
                        </a:rPr>
                        <a:t>-13.56%</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8E4BC"/>
                    </a:solidFill>
                  </a:tcPr>
                </a:tc>
                <a:extLst>
                  <a:ext uri="{0D108BD9-81ED-4DB2-BD59-A6C34878D82A}">
                    <a16:rowId xmlns:a16="http://schemas.microsoft.com/office/drawing/2014/main" val="252382769"/>
                  </a:ext>
                </a:extLst>
              </a:tr>
              <a:tr h="405475">
                <a:tc>
                  <a:txBody>
                    <a:bodyPr/>
                    <a:lstStyle/>
                    <a:p>
                      <a:pPr algn="ctr" fontAlgn="b">
                        <a:buNone/>
                      </a:pPr>
                      <a:r>
                        <a:rPr lang="en-US" sz="1100" b="1" i="0" u="none" strike="noStrike">
                          <a:effectLst/>
                          <a:latin typeface="Arial" panose="020B0604020202020204" pitchFamily="34" charset="0"/>
                        </a:rPr>
                        <a:t>30%</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US" sz="1100" b="1" i="0" u="none" strike="noStrike">
                          <a:effectLst/>
                          <a:latin typeface="Arial" panose="020B0604020202020204" pitchFamily="34" charset="0"/>
                        </a:rPr>
                        <a:t>$977,791</a:t>
                      </a:r>
                    </a:p>
                  </a:txBody>
                  <a:tcPr marL="0" marR="0" marT="0" marB="0" anchor="b">
                    <a:lnL>
                      <a:noFill/>
                    </a:lnL>
                    <a:lnR>
                      <a:noFill/>
                    </a:lnR>
                    <a:lnT>
                      <a:noFill/>
                    </a:lnT>
                    <a:lnB>
                      <a:noFill/>
                    </a:lnB>
                    <a:solidFill>
                      <a:srgbClr val="FFFFFF"/>
                    </a:solidFill>
                  </a:tcPr>
                </a:tc>
                <a:tc>
                  <a:txBody>
                    <a:bodyPr/>
                    <a:lstStyle/>
                    <a:p>
                      <a:pPr algn="ctr" fontAlgn="b">
                        <a:buNone/>
                      </a:pPr>
                      <a:r>
                        <a:rPr lang="en-US" sz="1100" b="1" i="0" u="none" strike="noStrike">
                          <a:effectLst/>
                          <a:latin typeface="Arial" panose="020B0604020202020204" pitchFamily="34" charset="0"/>
                        </a:rPr>
                        <a:t>$16,850</a:t>
                      </a:r>
                    </a:p>
                  </a:txBody>
                  <a:tcPr marL="0" marR="0" marT="0" marB="0" anchor="b">
                    <a:lnL>
                      <a:noFill/>
                    </a:lnL>
                    <a:lnR>
                      <a:noFill/>
                    </a:lnR>
                    <a:lnT>
                      <a:noFill/>
                    </a:lnT>
                    <a:lnB>
                      <a:noFill/>
                    </a:lnB>
                    <a:solidFill>
                      <a:srgbClr val="FFFFFF"/>
                    </a:solidFill>
                  </a:tcPr>
                </a:tc>
                <a:tc>
                  <a:txBody>
                    <a:bodyPr/>
                    <a:lstStyle/>
                    <a:p>
                      <a:pPr algn="ctr" fontAlgn="b">
                        <a:buNone/>
                      </a:pPr>
                      <a:r>
                        <a:rPr lang="en-US" sz="1100" b="1" i="0" u="none" strike="noStrike">
                          <a:effectLst/>
                          <a:latin typeface="Arial" panose="020B0604020202020204" pitchFamily="34" charset="0"/>
                        </a:rPr>
                        <a:t>-3.05%</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US" sz="1100" b="1" i="0" u="none" strike="noStrike">
                          <a:effectLst/>
                          <a:latin typeface="Arial" panose="020B0604020202020204" pitchFamily="34" charset="0"/>
                        </a:rPr>
                        <a:t>$606,542</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US" sz="1100" b="1" i="0" u="none" strike="noStrike">
                          <a:effectLst/>
                          <a:latin typeface="Arial" panose="020B0604020202020204" pitchFamily="34" charset="0"/>
                        </a:rPr>
                        <a:t>$10,452</a:t>
                      </a:r>
                    </a:p>
                  </a:txBody>
                  <a:tcPr marL="0" marR="0" marT="0" marB="0" anchor="b">
                    <a:lnL>
                      <a:noFill/>
                    </a:lnL>
                    <a:lnR>
                      <a:noFill/>
                    </a:lnR>
                    <a:lnT>
                      <a:noFill/>
                    </a:lnT>
                    <a:lnB>
                      <a:noFill/>
                    </a:lnB>
                    <a:solidFill>
                      <a:srgbClr val="FFFFFF"/>
                    </a:solidFill>
                  </a:tcPr>
                </a:tc>
                <a:tc>
                  <a:txBody>
                    <a:bodyPr/>
                    <a:lstStyle/>
                    <a:p>
                      <a:pPr algn="ctr" fontAlgn="b">
                        <a:buNone/>
                      </a:pPr>
                      <a:r>
                        <a:rPr lang="en-US" sz="1100" b="1" i="0" u="none" strike="noStrike" dirty="0">
                          <a:effectLst/>
                          <a:latin typeface="Arial" panose="020B0604020202020204" pitchFamily="34" charset="0"/>
                        </a:rPr>
                        <a:t>-17.21%</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888588865"/>
                  </a:ext>
                </a:extLst>
              </a:tr>
              <a:tr h="405475">
                <a:tc>
                  <a:txBody>
                    <a:bodyPr/>
                    <a:lstStyle/>
                    <a:p>
                      <a:pPr algn="ctr" fontAlgn="b">
                        <a:buNone/>
                      </a:pPr>
                      <a:r>
                        <a:rPr lang="en-US" sz="1100" b="1" i="0" u="none" strike="noStrike">
                          <a:effectLst/>
                          <a:latin typeface="Arial" panose="020B0604020202020204" pitchFamily="34" charset="0"/>
                        </a:rPr>
                        <a:t>35%</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algn="ctr" fontAlgn="b">
                        <a:buNone/>
                      </a:pPr>
                      <a:r>
                        <a:rPr lang="en-US" sz="1100" b="1" i="0" u="none" strike="noStrike">
                          <a:effectLst/>
                          <a:latin typeface="Arial" panose="020B0604020202020204" pitchFamily="34" charset="0"/>
                        </a:rPr>
                        <a:t>$914,629</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algn="ctr" fontAlgn="b">
                        <a:buNone/>
                      </a:pPr>
                      <a:r>
                        <a:rPr lang="en-US" sz="1100" b="1" i="0" u="none" strike="noStrike">
                          <a:effectLst/>
                          <a:latin typeface="Arial" panose="020B0604020202020204" pitchFamily="34" charset="0"/>
                        </a:rPr>
                        <a:t>$16,723</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algn="ctr" fontAlgn="b">
                        <a:buNone/>
                      </a:pPr>
                      <a:r>
                        <a:rPr lang="en-US" sz="1100" b="1" i="0" u="none" strike="noStrike" dirty="0">
                          <a:effectLst/>
                          <a:latin typeface="Arial" panose="020B0604020202020204" pitchFamily="34" charset="0"/>
                        </a:rPr>
                        <a:t>-3.78%</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algn="ctr" fontAlgn="b">
                        <a:buNone/>
                      </a:pPr>
                      <a:r>
                        <a:rPr lang="en-US" sz="1100" b="1" i="0" u="none" strike="noStrike" dirty="0">
                          <a:effectLst/>
                          <a:latin typeface="Arial" panose="020B0604020202020204" pitchFamily="34" charset="0"/>
                        </a:rPr>
                        <a:t>$543,380</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buNone/>
                      </a:pPr>
                      <a:r>
                        <a:rPr lang="en-US" sz="1100" b="1" i="0" u="none" strike="noStrike">
                          <a:effectLst/>
                          <a:latin typeface="Arial" panose="020B0604020202020204" pitchFamily="34" charset="0"/>
                        </a:rPr>
                        <a:t>$9,935</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buNone/>
                      </a:pPr>
                      <a:r>
                        <a:rPr lang="en-US" sz="1100" b="1" i="0" u="none" strike="noStrike" dirty="0">
                          <a:effectLst/>
                          <a:latin typeface="Arial" panose="020B0604020202020204" pitchFamily="34" charset="0"/>
                        </a:rPr>
                        <a:t>-21.30%</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3778001840"/>
                  </a:ext>
                </a:extLst>
              </a:tr>
            </a:tbl>
          </a:graphicData>
        </a:graphic>
      </p:graphicFrame>
      <p:sp>
        <p:nvSpPr>
          <p:cNvPr id="5" name="Rectangle 4">
            <a:extLst>
              <a:ext uri="{FF2B5EF4-FFF2-40B4-BE49-F238E27FC236}">
                <a16:creationId xmlns:a16="http://schemas.microsoft.com/office/drawing/2014/main" id="{F738497D-0C2F-3A1F-9EA6-B66FBFDFB0B2}"/>
              </a:ext>
            </a:extLst>
          </p:cNvPr>
          <p:cNvSpPr/>
          <p:nvPr userDrawn="1"/>
        </p:nvSpPr>
        <p:spPr>
          <a:xfrm>
            <a:off x="564068" y="1268775"/>
            <a:ext cx="4234696" cy="4278094"/>
          </a:xfrm>
          <a:prstGeom prst="rect">
            <a:avLst/>
          </a:prstGeom>
          <a:solidFill>
            <a:sysClr val="window" lastClr="FFFFFF"/>
          </a:solidFill>
          <a:ln w="19050" cap="flat" cmpd="sng" algn="ctr">
            <a:solidFill>
              <a:sysClr val="windowText" lastClr="000000"/>
            </a:solidFill>
            <a:prstDash val="solid"/>
            <a:miter lim="800000"/>
          </a:ln>
          <a:effectLst>
            <a:glow rad="63500">
              <a:schemeClr val="accent2">
                <a:satMod val="175000"/>
                <a:alpha val="40000"/>
              </a:schemeClr>
            </a:glow>
          </a:effectLst>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Carlisle</a:t>
            </a: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Avg residential value = $1,263,241</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Estimated </a:t>
            </a:r>
            <a:r>
              <a:rPr kumimoji="0" lang="en-US"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85.54% </a:t>
            </a: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residential properties would qualify for the exemption</a:t>
            </a: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Minimal real estate tax savings to the average single family home at any percentage </a:t>
            </a: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Condominiums would realize significant real estate tax reduction</a:t>
            </a: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Conclusion: </a:t>
            </a: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Carlisle’s primary residential property type are owner-occupied single family homes.</a:t>
            </a: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Implementation of this exemption will not achieve the tax relief of those communities utilizing this exemption</a:t>
            </a:r>
          </a:p>
        </p:txBody>
      </p:sp>
    </p:spTree>
    <p:extLst>
      <p:ext uri="{BB962C8B-B14F-4D97-AF65-F5344CB8AC3E}">
        <p14:creationId xmlns:p14="http://schemas.microsoft.com/office/powerpoint/2010/main" val="197936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0A13443-4AF2-46BB-FECB-0BCC9B99D701}"/>
              </a:ext>
            </a:extLst>
          </p:cNvPr>
          <p:cNvSpPr txBox="1">
            <a:spLocks/>
          </p:cNvSpPr>
          <p:nvPr userDrawn="1"/>
        </p:nvSpPr>
        <p:spPr>
          <a:xfrm>
            <a:off x="3687114" y="484921"/>
            <a:ext cx="5033427" cy="400110"/>
          </a:xfrm>
          <a:prstGeom prst="rect">
            <a:avLst/>
          </a:prstGeom>
          <a:solidFill>
            <a:schemeClr val="bg1"/>
          </a:solidFill>
          <a:ln>
            <a:solidFill>
              <a:schemeClr val="bg1"/>
            </a:solidFill>
          </a:ln>
          <a:effectLst>
            <a:glow rad="63500">
              <a:schemeClr val="accent2">
                <a:satMod val="175000"/>
                <a:alpha val="40000"/>
              </a:schemeClr>
            </a:glow>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300" b="1" u="sng" dirty="0">
                <a:latin typeface="Arial" panose="020B0604020202020204" pitchFamily="34" charset="0"/>
                <a:cs typeface="Arial" panose="020B0604020202020204" pitchFamily="34" charset="0"/>
              </a:rPr>
              <a:t>Means-Tested Senior  Exemption</a:t>
            </a:r>
            <a:endParaRPr lang="en-US" sz="2300" dirty="0"/>
          </a:p>
        </p:txBody>
      </p:sp>
      <p:sp>
        <p:nvSpPr>
          <p:cNvPr id="9" name="Rectangle 8">
            <a:extLst>
              <a:ext uri="{FF2B5EF4-FFF2-40B4-BE49-F238E27FC236}">
                <a16:creationId xmlns:a16="http://schemas.microsoft.com/office/drawing/2014/main" id="{A01D5F17-8B0B-7ADB-B832-74BF972B77E2}"/>
              </a:ext>
            </a:extLst>
          </p:cNvPr>
          <p:cNvSpPr/>
          <p:nvPr userDrawn="1"/>
        </p:nvSpPr>
        <p:spPr>
          <a:xfrm>
            <a:off x="491040" y="1245467"/>
            <a:ext cx="4374259" cy="2308324"/>
          </a:xfrm>
          <a:prstGeom prst="rect">
            <a:avLst/>
          </a:prstGeom>
          <a:solidFill>
            <a:sysClr val="window" lastClr="FFFFFF"/>
          </a:solidFill>
          <a:ln w="12700" cap="flat" cmpd="sng" algn="ctr">
            <a:solidFill>
              <a:sysClr val="windowText" lastClr="000000"/>
            </a:solidFill>
            <a:prstDash val="solid"/>
            <a:miter lim="800000"/>
          </a:ln>
          <a:effectLst>
            <a:glow rad="63500">
              <a:schemeClr val="accent2">
                <a:satMod val="175000"/>
                <a:alpha val="40000"/>
              </a:schemeClr>
            </a:glow>
            <a:outerShdw blurRad="50800" dist="38100" dir="5400000" algn="t" rotWithShape="0">
              <a:prstClr val="black">
                <a:alpha val="40000"/>
              </a:prstClr>
            </a:outerShdw>
          </a:effectLst>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Approved by Carlisle residents at the Town Meeting in 2022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Bill signed into law by Massachusetts legislature in December of 2024 (almost 2 years!)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Provides alternative real estate tax relief Carlisle senior citizen property owners</a:t>
            </a:r>
          </a:p>
        </p:txBody>
      </p:sp>
      <p:sp>
        <p:nvSpPr>
          <p:cNvPr id="11" name="TextBox 10">
            <a:extLst>
              <a:ext uri="{FF2B5EF4-FFF2-40B4-BE49-F238E27FC236}">
                <a16:creationId xmlns:a16="http://schemas.microsoft.com/office/drawing/2014/main" id="{8D23CBEE-7A27-D937-EB60-E79D84FE6E2C}"/>
              </a:ext>
            </a:extLst>
          </p:cNvPr>
          <p:cNvSpPr txBox="1"/>
          <p:nvPr userDrawn="1"/>
        </p:nvSpPr>
        <p:spPr>
          <a:xfrm>
            <a:off x="486773" y="484921"/>
            <a:ext cx="2411701" cy="338554"/>
          </a:xfrm>
          <a:prstGeom prst="rect">
            <a:avLst/>
          </a:prstGeom>
          <a:solidFill>
            <a:schemeClr val="bg1"/>
          </a:solidFill>
          <a:ln>
            <a:noFill/>
          </a:ln>
          <a:effectLst>
            <a:glow rad="635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1600" b="1" i="1" dirty="0">
                <a:latin typeface="Garamond" panose="02020404030301010803" pitchFamily="18" charset="0"/>
                <a:cs typeface="Arial" panose="020B0604020202020204" pitchFamily="34" charset="0"/>
              </a:rPr>
              <a:t>Classification Option 3-1</a:t>
            </a:r>
          </a:p>
        </p:txBody>
      </p:sp>
      <p:sp>
        <p:nvSpPr>
          <p:cNvPr id="5" name="Rectangle 4">
            <a:extLst>
              <a:ext uri="{FF2B5EF4-FFF2-40B4-BE49-F238E27FC236}">
                <a16:creationId xmlns:a16="http://schemas.microsoft.com/office/drawing/2014/main" id="{6FFF557F-0950-3DE2-ABDF-901A8118AB14}"/>
              </a:ext>
            </a:extLst>
          </p:cNvPr>
          <p:cNvSpPr/>
          <p:nvPr userDrawn="1"/>
        </p:nvSpPr>
        <p:spPr>
          <a:xfrm>
            <a:off x="491041" y="3653299"/>
            <a:ext cx="4374258" cy="2308324"/>
          </a:xfrm>
          <a:prstGeom prst="rect">
            <a:avLst/>
          </a:prstGeom>
          <a:solidFill>
            <a:sysClr val="window" lastClr="FFFFFF"/>
          </a:solidFill>
          <a:ln w="12700" cap="flat" cmpd="sng" algn="ctr">
            <a:solidFill>
              <a:sysClr val="windowText" lastClr="000000"/>
            </a:solidFill>
            <a:prstDash val="solid"/>
            <a:miter lim="800000"/>
          </a:ln>
          <a:effectLst>
            <a:glow rad="63500">
              <a:schemeClr val="accent2">
                <a:satMod val="175000"/>
                <a:alpha val="40000"/>
              </a:schemeClr>
            </a:glow>
            <a:outerShdw blurRad="50800" dist="38100" dir="5400000" algn="t" rotWithShape="0">
              <a:prstClr val="black">
                <a:alpha val="40000"/>
              </a:prst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sng"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Qualifying Criteria:</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Owned &amp; occupied home for minimum of 10 years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Applicant must be over 70 year old</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Received (or eligible for) the Massachusetts Circuit Breaker tax credit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Assets do not exceed $500,000</a:t>
            </a:r>
            <a:endParaRPr kumimoji="0" lang="en-US" sz="1800" b="1" i="0" u="sng"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E3017FDD-89AC-7188-3D22-7FFD28A8E376}"/>
              </a:ext>
            </a:extLst>
          </p:cNvPr>
          <p:cNvSpPr/>
          <p:nvPr userDrawn="1"/>
        </p:nvSpPr>
        <p:spPr>
          <a:xfrm>
            <a:off x="5597103" y="1230760"/>
            <a:ext cx="5420265" cy="2308324"/>
          </a:xfrm>
          <a:prstGeom prst="rect">
            <a:avLst/>
          </a:prstGeom>
          <a:solidFill>
            <a:sysClr val="window" lastClr="FFFFFF"/>
          </a:solidFill>
          <a:ln w="12700" cap="flat" cmpd="sng" algn="ctr">
            <a:solidFill>
              <a:sysClr val="windowText" lastClr="000000"/>
            </a:solidFill>
            <a:prstDash val="solid"/>
            <a:miter lim="800000"/>
          </a:ln>
          <a:effectLst>
            <a:glow rad="63500">
              <a:schemeClr val="accent2">
                <a:satMod val="175000"/>
                <a:alpha val="40000"/>
              </a:schemeClr>
            </a:glow>
            <a:outerShdw blurRad="50800" dist="38100" dir="5400000" algn="t" rotWithShape="0">
              <a:prstClr val="black">
                <a:alpha val="40000"/>
              </a:prst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sng"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MTSE &amp; the Residential Tax Rate</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Similar functionality to the Residential Exemption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Exemption ($) is applied via a reduction in the taxable assessed valuation of a recipient’s property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Total value of the Residential property class (100) is reduced resulting in an increase to the Residential tax rate only</a:t>
            </a:r>
          </a:p>
        </p:txBody>
      </p:sp>
      <p:sp>
        <p:nvSpPr>
          <p:cNvPr id="13" name="Rectangle 12">
            <a:extLst>
              <a:ext uri="{FF2B5EF4-FFF2-40B4-BE49-F238E27FC236}">
                <a16:creationId xmlns:a16="http://schemas.microsoft.com/office/drawing/2014/main" id="{70C39A11-7659-0DB9-5DCA-71459A882F95}"/>
              </a:ext>
            </a:extLst>
          </p:cNvPr>
          <p:cNvSpPr/>
          <p:nvPr userDrawn="1"/>
        </p:nvSpPr>
        <p:spPr>
          <a:xfrm>
            <a:off x="5397259" y="4138775"/>
            <a:ext cx="2909977" cy="646331"/>
          </a:xfrm>
          <a:prstGeom prst="rect">
            <a:avLst/>
          </a:prstGeom>
          <a:solidFill>
            <a:sysClr val="window" lastClr="FFFFFF"/>
          </a:solidFill>
          <a:ln w="12700" cap="flat" cmpd="sng" algn="ctr">
            <a:solidFill>
              <a:sysClr val="windowText" lastClr="000000"/>
            </a:solidFill>
            <a:prstDash val="solid"/>
            <a:miter lim="800000"/>
          </a:ln>
          <a:effectLst>
            <a:glow rad="63500">
              <a:schemeClr val="accent2">
                <a:satMod val="175000"/>
                <a:alpha val="40000"/>
              </a:schemeClr>
            </a:glow>
            <a:outerShdw blurRad="50800" dist="38100" dir="5400000" algn="t" rotWithShape="0">
              <a:prstClr val="black">
                <a:alpha val="40000"/>
              </a:prst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Tax Rate  =  $12.81 </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Avg SF tax Bill = $17,380</a:t>
            </a:r>
          </a:p>
        </p:txBody>
      </p:sp>
      <p:sp>
        <p:nvSpPr>
          <p:cNvPr id="14" name="Rectangle 13">
            <a:extLst>
              <a:ext uri="{FF2B5EF4-FFF2-40B4-BE49-F238E27FC236}">
                <a16:creationId xmlns:a16="http://schemas.microsoft.com/office/drawing/2014/main" id="{43F0CEF4-7349-5152-37FA-108F854318A9}"/>
              </a:ext>
            </a:extLst>
          </p:cNvPr>
          <p:cNvSpPr/>
          <p:nvPr userDrawn="1"/>
        </p:nvSpPr>
        <p:spPr>
          <a:xfrm>
            <a:off x="8531522" y="4138774"/>
            <a:ext cx="2909977" cy="646331"/>
          </a:xfrm>
          <a:prstGeom prst="rect">
            <a:avLst/>
          </a:prstGeom>
          <a:solidFill>
            <a:sysClr val="window" lastClr="FFFFFF"/>
          </a:solidFill>
          <a:ln w="12700" cap="flat" cmpd="sng" algn="ctr">
            <a:solidFill>
              <a:sysClr val="windowText" lastClr="000000"/>
            </a:solidFill>
            <a:prstDash val="solid"/>
            <a:miter lim="800000"/>
          </a:ln>
          <a:effectLst>
            <a:glow rad="63500">
              <a:schemeClr val="accent2">
                <a:satMod val="175000"/>
                <a:alpha val="40000"/>
              </a:schemeClr>
            </a:glow>
            <a:outerShdw blurRad="50800" dist="38100" dir="5400000" algn="t" rotWithShape="0">
              <a:prstClr val="black">
                <a:alpha val="40000"/>
              </a:prst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Tax Rate  =  $12.82</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Avg SF tax Bill = $17,394</a:t>
            </a:r>
          </a:p>
        </p:txBody>
      </p:sp>
      <p:sp>
        <p:nvSpPr>
          <p:cNvPr id="16" name="Rectangle 15">
            <a:extLst>
              <a:ext uri="{FF2B5EF4-FFF2-40B4-BE49-F238E27FC236}">
                <a16:creationId xmlns:a16="http://schemas.microsoft.com/office/drawing/2014/main" id="{DA52750E-1E3C-0E71-0404-BB92FFB7699D}"/>
              </a:ext>
            </a:extLst>
          </p:cNvPr>
          <p:cNvSpPr/>
          <p:nvPr userDrawn="1"/>
        </p:nvSpPr>
        <p:spPr>
          <a:xfrm>
            <a:off x="6203828" y="3703150"/>
            <a:ext cx="1296837" cy="369332"/>
          </a:xfrm>
          <a:prstGeom prst="rect">
            <a:avLst/>
          </a:prstGeom>
          <a:solidFill>
            <a:sysClr val="window" lastClr="FFFFFF"/>
          </a:solidFill>
          <a:ln w="12700" cap="flat" cmpd="sng" algn="ctr">
            <a:solidFill>
              <a:sysClr val="windowText" lastClr="000000"/>
            </a:solidFill>
            <a:prstDash val="solid"/>
            <a:miter lim="800000"/>
          </a:ln>
          <a:effectLst>
            <a:glow rad="63500">
              <a:schemeClr val="accent2">
                <a:satMod val="175000"/>
                <a:alpha val="40000"/>
              </a:schemeClr>
            </a:glow>
            <a:outerShdw blurRad="50800" dist="38100" dir="5400000" algn="t" rotWithShape="0">
              <a:prstClr val="black">
                <a:alpha val="40000"/>
              </a:prst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Approved</a:t>
            </a:r>
          </a:p>
        </p:txBody>
      </p:sp>
      <p:sp>
        <p:nvSpPr>
          <p:cNvPr id="17" name="Rectangle 16">
            <a:extLst>
              <a:ext uri="{FF2B5EF4-FFF2-40B4-BE49-F238E27FC236}">
                <a16:creationId xmlns:a16="http://schemas.microsoft.com/office/drawing/2014/main" id="{C0FE3A21-DE8E-DED9-435A-951C9F15D454}"/>
              </a:ext>
            </a:extLst>
          </p:cNvPr>
          <p:cNvSpPr/>
          <p:nvPr userDrawn="1"/>
        </p:nvSpPr>
        <p:spPr>
          <a:xfrm>
            <a:off x="9338093" y="3703150"/>
            <a:ext cx="1296837" cy="369332"/>
          </a:xfrm>
          <a:prstGeom prst="rect">
            <a:avLst/>
          </a:prstGeom>
          <a:solidFill>
            <a:sysClr val="window" lastClr="FFFFFF"/>
          </a:solidFill>
          <a:ln w="12700" cap="flat" cmpd="sng" algn="ctr">
            <a:solidFill>
              <a:sysClr val="windowText" lastClr="000000"/>
            </a:solidFill>
            <a:prstDash val="solid"/>
            <a:miter lim="800000"/>
          </a:ln>
          <a:effectLst>
            <a:glow rad="63500">
              <a:schemeClr val="accent2">
                <a:satMod val="175000"/>
                <a:alpha val="40000"/>
              </a:schemeClr>
            </a:glow>
            <a:outerShdw blurRad="50800" dist="38100" dir="5400000" algn="t"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Revised</a:t>
            </a:r>
          </a:p>
        </p:txBody>
      </p:sp>
      <p:sp>
        <p:nvSpPr>
          <p:cNvPr id="2" name="Rectangle 1">
            <a:extLst>
              <a:ext uri="{FF2B5EF4-FFF2-40B4-BE49-F238E27FC236}">
                <a16:creationId xmlns:a16="http://schemas.microsoft.com/office/drawing/2014/main" id="{1A228CA6-2C91-98F0-D254-4363B4503DA8}"/>
              </a:ext>
            </a:extLst>
          </p:cNvPr>
          <p:cNvSpPr/>
          <p:nvPr userDrawn="1"/>
        </p:nvSpPr>
        <p:spPr>
          <a:xfrm>
            <a:off x="5597102" y="5038293"/>
            <a:ext cx="5420265" cy="923330"/>
          </a:xfrm>
          <a:prstGeom prst="rect">
            <a:avLst/>
          </a:prstGeom>
          <a:solidFill>
            <a:sysClr val="window" lastClr="FFFFFF"/>
          </a:solidFill>
          <a:ln w="12700" cap="flat" cmpd="sng" algn="ctr">
            <a:solidFill>
              <a:sysClr val="windowText" lastClr="000000"/>
            </a:solidFill>
            <a:prstDash val="solid"/>
            <a:miter lim="800000"/>
          </a:ln>
          <a:effectLst>
            <a:glow rad="63500">
              <a:schemeClr val="accent2">
                <a:satMod val="175000"/>
                <a:alpha val="40000"/>
              </a:schemeClr>
            </a:glow>
            <a:outerShdw blurRad="50800" dist="38100" dir="5400000" algn="t" rotWithShape="0">
              <a:prstClr val="black">
                <a:alpha val="40000"/>
              </a:prst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Recipients paid between 12.48% to 43.43% of gross income toward real estate taxes in Fiscal Year 2025.</a:t>
            </a:r>
          </a:p>
        </p:txBody>
      </p:sp>
    </p:spTree>
    <p:extLst>
      <p:ext uri="{BB962C8B-B14F-4D97-AF65-F5344CB8AC3E}">
        <p14:creationId xmlns:p14="http://schemas.microsoft.com/office/powerpoint/2010/main" val="10026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6" grpId="0" animBg="1"/>
      <p:bldP spid="17" grpId="0" animBg="1"/>
      <p:bldP spid="2"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7D54D5B-FDD9-84EF-752A-39FF7C5565CD}"/>
              </a:ext>
            </a:extLst>
          </p:cNvPr>
          <p:cNvSpPr txBox="1">
            <a:spLocks/>
          </p:cNvSpPr>
          <p:nvPr userDrawn="1"/>
        </p:nvSpPr>
        <p:spPr>
          <a:xfrm>
            <a:off x="3734841" y="524389"/>
            <a:ext cx="4722317" cy="420797"/>
          </a:xfrm>
          <a:prstGeom prst="rect">
            <a:avLst/>
          </a:prstGeom>
          <a:solidFill>
            <a:schemeClr val="bg1"/>
          </a:solidFill>
          <a:ln>
            <a:solidFill>
              <a:schemeClr val="bg1"/>
            </a:solidFill>
          </a:ln>
          <a:effectLst>
            <a:glow rad="63500">
              <a:schemeClr val="accent2">
                <a:satMod val="175000"/>
                <a:alpha val="40000"/>
              </a:schemeClr>
            </a:glow>
          </a:effectLst>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u="sng" dirty="0">
                <a:latin typeface="Arial" panose="020B0604020202020204" pitchFamily="34" charset="0"/>
                <a:cs typeface="Arial" panose="020B0604020202020204" pitchFamily="34" charset="0"/>
              </a:rPr>
              <a:t>Small Commercial Exemption</a:t>
            </a:r>
            <a:endParaRPr lang="en-US" sz="2400" dirty="0"/>
          </a:p>
        </p:txBody>
      </p:sp>
      <p:sp>
        <p:nvSpPr>
          <p:cNvPr id="8" name="Rectangle 7">
            <a:extLst>
              <a:ext uri="{FF2B5EF4-FFF2-40B4-BE49-F238E27FC236}">
                <a16:creationId xmlns:a16="http://schemas.microsoft.com/office/drawing/2014/main" id="{AB0410DC-BD8F-4CEE-F24F-83A97BC6C9AE}"/>
              </a:ext>
            </a:extLst>
          </p:cNvPr>
          <p:cNvSpPr/>
          <p:nvPr userDrawn="1"/>
        </p:nvSpPr>
        <p:spPr>
          <a:xfrm>
            <a:off x="486774" y="1256944"/>
            <a:ext cx="4601066" cy="2139047"/>
          </a:xfrm>
          <a:prstGeom prst="rect">
            <a:avLst/>
          </a:prstGeom>
          <a:solidFill>
            <a:schemeClr val="bg1"/>
          </a:solidFill>
          <a:ln w="12700">
            <a:solidFill>
              <a:schemeClr val="tx1"/>
            </a:solidFill>
          </a:ln>
          <a:effectLst>
            <a:glow rad="63500">
              <a:schemeClr val="accent2">
                <a:satMod val="175000"/>
                <a:alpha val="40000"/>
              </a:schemeClr>
            </a:glow>
          </a:effectLst>
        </p:spPr>
        <p:style>
          <a:lnRef idx="3">
            <a:schemeClr val="lt1"/>
          </a:lnRef>
          <a:fillRef idx="1">
            <a:schemeClr val="dk1"/>
          </a:fillRef>
          <a:effectRef idx="1">
            <a:schemeClr val="dk1"/>
          </a:effectRef>
          <a:fontRef idx="minor">
            <a:schemeClr val="lt1"/>
          </a:fontRef>
        </p:style>
        <p:txBody>
          <a:bodyPr wrap="square">
            <a:spAutoFit/>
          </a:bodyPr>
          <a:lstStyle/>
          <a:p>
            <a:pPr algn="ctr"/>
            <a:r>
              <a:rPr lang="en-US" sz="1800" b="1" u="sng" dirty="0">
                <a:solidFill>
                  <a:schemeClr val="tx1"/>
                </a:solidFill>
                <a:latin typeface="Arial" panose="020B0604020202020204" pitchFamily="34" charset="0"/>
                <a:cs typeface="Arial" panose="020B0604020202020204" pitchFamily="34" charset="0"/>
              </a:rPr>
              <a:t>Description </a:t>
            </a:r>
          </a:p>
          <a:p>
            <a:endParaRPr lang="en-US" sz="7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Reduces the assessed value of qualified Commercial property by a percentage of the average assessed value of all qualified properties (0% to 10%)</a:t>
            </a:r>
          </a:p>
          <a:p>
            <a:pPr marL="285750" indent="-2857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Tax savings are shifted to other commercial and industrial properties</a:t>
            </a:r>
          </a:p>
        </p:txBody>
      </p:sp>
      <p:sp>
        <p:nvSpPr>
          <p:cNvPr id="9" name="Rectangle 8">
            <a:extLst>
              <a:ext uri="{FF2B5EF4-FFF2-40B4-BE49-F238E27FC236}">
                <a16:creationId xmlns:a16="http://schemas.microsoft.com/office/drawing/2014/main" id="{AE76102D-85DF-8449-D8B4-65A87136413A}"/>
              </a:ext>
            </a:extLst>
          </p:cNvPr>
          <p:cNvSpPr/>
          <p:nvPr userDrawn="1"/>
        </p:nvSpPr>
        <p:spPr>
          <a:xfrm>
            <a:off x="486774" y="3701534"/>
            <a:ext cx="4601066" cy="2416046"/>
          </a:xfrm>
          <a:prstGeom prst="rect">
            <a:avLst/>
          </a:prstGeom>
          <a:solidFill>
            <a:schemeClr val="bg1"/>
          </a:solidFill>
          <a:ln w="12700">
            <a:solidFill>
              <a:schemeClr val="tx1"/>
            </a:solidFill>
          </a:ln>
          <a:effectLst>
            <a:glow rad="63500">
              <a:schemeClr val="accent2">
                <a:satMod val="175000"/>
                <a:alpha val="40000"/>
              </a:schemeClr>
            </a:glow>
          </a:effectLst>
        </p:spPr>
        <p:style>
          <a:lnRef idx="3">
            <a:schemeClr val="lt1"/>
          </a:lnRef>
          <a:fillRef idx="1">
            <a:schemeClr val="dk1"/>
          </a:fillRef>
          <a:effectRef idx="1">
            <a:schemeClr val="dk1"/>
          </a:effectRef>
          <a:fontRef idx="minor">
            <a:schemeClr val="lt1"/>
          </a:fontRef>
        </p:style>
        <p:txBody>
          <a:bodyPr wrap="square">
            <a:spAutoFit/>
          </a:bodyPr>
          <a:lstStyle/>
          <a:p>
            <a:pPr algn="ctr"/>
            <a:r>
              <a:rPr lang="en-US" sz="1800" b="1" u="sng" dirty="0">
                <a:solidFill>
                  <a:schemeClr val="tx1"/>
                </a:solidFill>
                <a:latin typeface="Arial" panose="020B0604020202020204" pitchFamily="34" charset="0"/>
                <a:cs typeface="Arial" panose="020B0604020202020204" pitchFamily="34" charset="0"/>
              </a:rPr>
              <a:t>Qualifying Criteria for Property</a:t>
            </a:r>
          </a:p>
          <a:p>
            <a:endParaRPr lang="en-US" sz="7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Must be a commercially classified property (300 Class)</a:t>
            </a:r>
          </a:p>
          <a:p>
            <a:pPr marL="285750" indent="-2857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Assessed for less than $1,000,000</a:t>
            </a:r>
          </a:p>
          <a:p>
            <a:pPr marL="285750" indent="-2857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All businesses on the property must have an average annual employment of less than 10 people (certified by the </a:t>
            </a:r>
            <a:r>
              <a:rPr lang="en-US" sz="1800" dirty="0" err="1">
                <a:solidFill>
                  <a:schemeClr val="tx1"/>
                </a:solidFill>
                <a:latin typeface="Arial" panose="020B0604020202020204" pitchFamily="34" charset="0"/>
                <a:cs typeface="Arial" panose="020B0604020202020204" pitchFamily="34" charset="0"/>
              </a:rPr>
              <a:t>Dept</a:t>
            </a:r>
            <a:r>
              <a:rPr lang="en-US" sz="1800" dirty="0">
                <a:solidFill>
                  <a:schemeClr val="tx1"/>
                </a:solidFill>
                <a:latin typeface="Arial" panose="020B0604020202020204" pitchFamily="34" charset="0"/>
                <a:cs typeface="Arial" panose="020B0604020202020204" pitchFamily="34" charset="0"/>
              </a:rPr>
              <a:t> of Workforce Development)</a:t>
            </a:r>
          </a:p>
        </p:txBody>
      </p:sp>
      <p:sp>
        <p:nvSpPr>
          <p:cNvPr id="10" name="Rectangle 9">
            <a:extLst>
              <a:ext uri="{FF2B5EF4-FFF2-40B4-BE49-F238E27FC236}">
                <a16:creationId xmlns:a16="http://schemas.microsoft.com/office/drawing/2014/main" id="{A0E90080-80E0-3F04-8B9E-95C4033101C1}"/>
              </a:ext>
            </a:extLst>
          </p:cNvPr>
          <p:cNvSpPr/>
          <p:nvPr userDrawn="1"/>
        </p:nvSpPr>
        <p:spPr>
          <a:xfrm>
            <a:off x="5857416" y="3706385"/>
            <a:ext cx="5704300" cy="1477328"/>
          </a:xfrm>
          <a:prstGeom prst="rect">
            <a:avLst/>
          </a:prstGeom>
          <a:solidFill>
            <a:schemeClr val="bg1"/>
          </a:solidFill>
          <a:ln>
            <a:solidFill>
              <a:schemeClr val="tx1"/>
            </a:solidFill>
          </a:ln>
          <a:effectLst>
            <a:glow rad="63500">
              <a:schemeClr val="accent2">
                <a:satMod val="175000"/>
                <a:alpha val="40000"/>
              </a:schemeClr>
            </a:glow>
          </a:effectLst>
        </p:spPr>
        <p:txBody>
          <a:bodyPr wrap="square">
            <a:spAutoFit/>
          </a:bodyPr>
          <a:lstStyle/>
          <a:p>
            <a:r>
              <a:rPr lang="en-US" b="1" u="sng" dirty="0">
                <a:latin typeface="Arial" panose="020B0604020202020204" pitchFamily="34" charset="0"/>
                <a:cs typeface="Arial" panose="020B0604020202020204" pitchFamily="34" charset="0"/>
              </a:rPr>
              <a:t>Concerns</a:t>
            </a:r>
          </a:p>
          <a:p>
            <a:r>
              <a:rPr lang="en-US" dirty="0">
                <a:latin typeface="Arial" panose="020B0604020202020204" pitchFamily="34" charset="0"/>
                <a:cs typeface="Arial" panose="020B0604020202020204" pitchFamily="34" charset="0"/>
              </a:rPr>
              <a:t>-Business occupying the property may not be property owner </a:t>
            </a:r>
          </a:p>
          <a:p>
            <a:r>
              <a:rPr lang="en-US" dirty="0">
                <a:latin typeface="Arial" panose="020B0604020202020204" pitchFamily="34" charset="0"/>
                <a:cs typeface="Arial" panose="020B0604020202020204" pitchFamily="34" charset="0"/>
              </a:rPr>
              <a:t>-Property Owner (landlord) may or may not pass savings onto the business owner(s)</a:t>
            </a:r>
          </a:p>
        </p:txBody>
      </p:sp>
      <p:sp>
        <p:nvSpPr>
          <p:cNvPr id="11" name="Rectangle 10">
            <a:extLst>
              <a:ext uri="{FF2B5EF4-FFF2-40B4-BE49-F238E27FC236}">
                <a16:creationId xmlns:a16="http://schemas.microsoft.com/office/drawing/2014/main" id="{3D83801D-7A24-EEB2-7D1D-4D6A5A37B476}"/>
              </a:ext>
            </a:extLst>
          </p:cNvPr>
          <p:cNvSpPr/>
          <p:nvPr userDrawn="1"/>
        </p:nvSpPr>
        <p:spPr>
          <a:xfrm>
            <a:off x="5292436" y="5409694"/>
            <a:ext cx="6269280" cy="523220"/>
          </a:xfrm>
          <a:prstGeom prst="rect">
            <a:avLst/>
          </a:prstGeom>
          <a:solidFill>
            <a:schemeClr val="bg1"/>
          </a:solidFill>
          <a:ln>
            <a:solidFill>
              <a:schemeClr val="tx1"/>
            </a:solidFill>
          </a:ln>
          <a:effectLst>
            <a:glow rad="63500">
              <a:schemeClr val="accent2">
                <a:satMod val="175000"/>
                <a:alpha val="40000"/>
              </a:schemeClr>
            </a:glow>
          </a:effectLst>
        </p:spPr>
        <p:txBody>
          <a:bodyPr wrap="square">
            <a:spAutoFit/>
          </a:bodyPr>
          <a:lstStyle/>
          <a:p>
            <a:pPr algn="ctr"/>
            <a:r>
              <a:rPr lang="en-US" sz="1400" b="1" u="sng" dirty="0">
                <a:latin typeface="Arial" panose="020B0604020202020204" pitchFamily="34" charset="0"/>
                <a:cs typeface="Arial" panose="020B0604020202020204" pitchFamily="34" charset="0"/>
              </a:rPr>
              <a:t>A Small Commercial Exemption of any percentage is not recommended.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baseline="0" dirty="0">
                <a:latin typeface="Arial" panose="020B0604020202020204" pitchFamily="34" charset="0"/>
                <a:cs typeface="Arial" panose="020B0604020202020204" pitchFamily="34" charset="0"/>
              </a:rPr>
              <a:t>(A vote by the Selectboard is required prior to proceeding)</a:t>
            </a:r>
            <a:endParaRPr lang="en-US" sz="1400" b="1" u="sng"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FBD7E4D-3559-FD02-69E6-7CCB37B7B9D6}"/>
              </a:ext>
            </a:extLst>
          </p:cNvPr>
          <p:cNvSpPr txBox="1"/>
          <p:nvPr userDrawn="1"/>
        </p:nvSpPr>
        <p:spPr>
          <a:xfrm>
            <a:off x="486774" y="524389"/>
            <a:ext cx="2194642" cy="338554"/>
          </a:xfrm>
          <a:prstGeom prst="rect">
            <a:avLst/>
          </a:prstGeom>
          <a:solidFill>
            <a:schemeClr val="bg1"/>
          </a:solidFill>
          <a:ln>
            <a:noFill/>
          </a:ln>
          <a:effectLst>
            <a:glow rad="635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1600" b="1" i="1" dirty="0">
                <a:latin typeface="Garamond" panose="02020404030301010803" pitchFamily="18" charset="0"/>
                <a:cs typeface="Arial" panose="020B0604020202020204" pitchFamily="34" charset="0"/>
              </a:rPr>
              <a:t>Classification Option 4</a:t>
            </a:r>
          </a:p>
        </p:txBody>
      </p:sp>
      <p:graphicFrame>
        <p:nvGraphicFramePr>
          <p:cNvPr id="16" name="Table 15">
            <a:extLst>
              <a:ext uri="{FF2B5EF4-FFF2-40B4-BE49-F238E27FC236}">
                <a16:creationId xmlns:a16="http://schemas.microsoft.com/office/drawing/2014/main" id="{75355BBB-3E5C-3A3B-A438-E518FEAB4EE1}"/>
              </a:ext>
            </a:extLst>
          </p:cNvPr>
          <p:cNvGraphicFramePr>
            <a:graphicFrameLocks noGrp="1"/>
          </p:cNvGraphicFramePr>
          <p:nvPr userDrawn="1">
            <p:extLst>
              <p:ext uri="{D42A27DB-BD31-4B8C-83A1-F6EECF244321}">
                <p14:modId xmlns:p14="http://schemas.microsoft.com/office/powerpoint/2010/main" val="171536804"/>
              </p:ext>
            </p:extLst>
          </p:nvPr>
        </p:nvGraphicFramePr>
        <p:xfrm>
          <a:off x="5857416" y="1252046"/>
          <a:ext cx="5704300" cy="1971591"/>
        </p:xfrm>
        <a:graphic>
          <a:graphicData uri="http://schemas.openxmlformats.org/drawingml/2006/table">
            <a:tbl>
              <a:tblPr/>
              <a:tblGrid>
                <a:gridCol w="2378716">
                  <a:extLst>
                    <a:ext uri="{9D8B030D-6E8A-4147-A177-3AD203B41FA5}">
                      <a16:colId xmlns:a16="http://schemas.microsoft.com/office/drawing/2014/main" val="932292414"/>
                    </a:ext>
                  </a:extLst>
                </a:gridCol>
                <a:gridCol w="1593509">
                  <a:extLst>
                    <a:ext uri="{9D8B030D-6E8A-4147-A177-3AD203B41FA5}">
                      <a16:colId xmlns:a16="http://schemas.microsoft.com/office/drawing/2014/main" val="955790931"/>
                    </a:ext>
                  </a:extLst>
                </a:gridCol>
                <a:gridCol w="1732075">
                  <a:extLst>
                    <a:ext uri="{9D8B030D-6E8A-4147-A177-3AD203B41FA5}">
                      <a16:colId xmlns:a16="http://schemas.microsoft.com/office/drawing/2014/main" val="1463259155"/>
                    </a:ext>
                  </a:extLst>
                </a:gridCol>
              </a:tblGrid>
              <a:tr h="326011">
                <a:tc>
                  <a:txBody>
                    <a:bodyPr/>
                    <a:lstStyle/>
                    <a:p>
                      <a:pPr algn="ctr" fontAlgn="ctr">
                        <a:buNone/>
                      </a:pPr>
                      <a:r>
                        <a:rPr lang="en-US" sz="1000" b="0" i="0" u="none" strike="noStrike">
                          <a:solidFill>
                            <a:srgbClr val="000000"/>
                          </a:solidFill>
                          <a:effectLst/>
                          <a:latin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200" b="1" i="0" u="sng" strike="noStrike">
                          <a:solidFill>
                            <a:srgbClr val="000000"/>
                          </a:solidFill>
                          <a:effectLst/>
                          <a:latin typeface="Arial" panose="020B0604020202020204" pitchFamily="34" charset="0"/>
                        </a:rPr>
                        <a:t>5% Exempted</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200" b="1" i="0" u="sng" strike="noStrike">
                          <a:solidFill>
                            <a:srgbClr val="000000"/>
                          </a:solidFill>
                          <a:effectLst/>
                          <a:latin typeface="Arial" panose="020B0604020202020204" pitchFamily="34" charset="0"/>
                        </a:rPr>
                        <a:t>10% Exempted</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30452147"/>
                  </a:ext>
                </a:extLst>
              </a:tr>
              <a:tr h="326011">
                <a:tc>
                  <a:txBody>
                    <a:bodyPr/>
                    <a:lstStyle/>
                    <a:p>
                      <a:pPr algn="l" fontAlgn="ctr">
                        <a:buNone/>
                      </a:pPr>
                      <a:r>
                        <a:rPr lang="en-US" sz="1200" b="1" i="0" u="none" strike="noStrike" dirty="0">
                          <a:solidFill>
                            <a:srgbClr val="000000"/>
                          </a:solidFill>
                          <a:effectLst/>
                          <a:latin typeface="Arial" panose="020B0604020202020204" pitchFamily="34" charset="0"/>
                        </a:rPr>
                        <a:t>Number of Qualifying Parcels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buNone/>
                      </a:pPr>
                      <a:r>
                        <a:rPr lang="en-US" sz="1200" b="0" i="0" u="none" strike="noStrike">
                          <a:solidFill>
                            <a:srgbClr val="000000"/>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buNone/>
                      </a:pPr>
                      <a:r>
                        <a:rPr lang="en-US" sz="1200" b="0" i="0" u="none" strike="noStrike">
                          <a:solidFill>
                            <a:srgbClr val="000000"/>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662079268"/>
                  </a:ext>
                </a:extLst>
              </a:tr>
              <a:tr h="326011">
                <a:tc>
                  <a:txBody>
                    <a:bodyPr/>
                    <a:lstStyle/>
                    <a:p>
                      <a:pPr algn="l" fontAlgn="ctr">
                        <a:buNone/>
                      </a:pPr>
                      <a:r>
                        <a:rPr lang="en-US" sz="1200" b="1" i="0" u="none" strike="noStrike">
                          <a:solidFill>
                            <a:srgbClr val="000000"/>
                          </a:solidFill>
                          <a:effectLst/>
                          <a:latin typeface="Arial" panose="020B0604020202020204" pitchFamily="34" charset="0"/>
                        </a:rPr>
                        <a:t>Valuation Exempted</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200" b="0" i="0" u="none" strike="noStrike">
                          <a:solidFill>
                            <a:srgbClr val="000000"/>
                          </a:solidFill>
                          <a:effectLst/>
                          <a:latin typeface="Arial" panose="020B0604020202020204" pitchFamily="34" charset="0"/>
                        </a:rPr>
                        <a:t>$108,865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200" b="0" i="0" u="none" strike="noStrike">
                          <a:solidFill>
                            <a:srgbClr val="000000"/>
                          </a:solidFill>
                          <a:effectLst/>
                          <a:latin typeface="Arial" panose="020B0604020202020204" pitchFamily="34" charset="0"/>
                        </a:rPr>
                        <a:t>$217,730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2301581"/>
                  </a:ext>
                </a:extLst>
              </a:tr>
              <a:tr h="326011">
                <a:tc>
                  <a:txBody>
                    <a:bodyPr/>
                    <a:lstStyle/>
                    <a:p>
                      <a:pPr algn="l" fontAlgn="ctr">
                        <a:buNone/>
                      </a:pPr>
                      <a:r>
                        <a:rPr lang="en-US" sz="1200" b="1" i="0" u="none" strike="noStrike">
                          <a:solidFill>
                            <a:srgbClr val="000000"/>
                          </a:solidFill>
                          <a:effectLst/>
                          <a:latin typeface="Arial" panose="020B0604020202020204" pitchFamily="34" charset="0"/>
                        </a:rPr>
                        <a:t>Tax Dollars Exempted &amp; Shifted</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buNone/>
                      </a:pPr>
                      <a:r>
                        <a:rPr lang="en-US" sz="1200" b="0" i="0" u="none" strike="noStrike">
                          <a:solidFill>
                            <a:srgbClr val="000000"/>
                          </a:solidFill>
                          <a:effectLst/>
                          <a:latin typeface="Arial" panose="020B0604020202020204" pitchFamily="34" charset="0"/>
                        </a:rPr>
                        <a:t>$1,391.34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buNone/>
                      </a:pPr>
                      <a:r>
                        <a:rPr lang="en-US" sz="1200" b="0" i="0" u="none" strike="noStrike">
                          <a:solidFill>
                            <a:srgbClr val="000000"/>
                          </a:solidFill>
                          <a:effectLst/>
                          <a:latin typeface="Arial" panose="020B0604020202020204" pitchFamily="34" charset="0"/>
                        </a:rPr>
                        <a:t>$2,782.68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728067246"/>
                  </a:ext>
                </a:extLst>
              </a:tr>
              <a:tr h="326011">
                <a:tc>
                  <a:txBody>
                    <a:bodyPr/>
                    <a:lstStyle/>
                    <a:p>
                      <a:pPr algn="l" fontAlgn="ctr">
                        <a:buNone/>
                      </a:pPr>
                      <a:r>
                        <a:rPr lang="en-US" sz="1200" b="1" i="0" u="none" strike="noStrike">
                          <a:solidFill>
                            <a:srgbClr val="000000"/>
                          </a:solidFill>
                          <a:effectLst/>
                          <a:latin typeface="Arial" panose="020B0604020202020204" pitchFamily="34" charset="0"/>
                        </a:rPr>
                        <a:t>Revised CI Tax Rate / 1000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200" b="0" i="0" u="none" strike="noStrike">
                          <a:solidFill>
                            <a:srgbClr val="000000"/>
                          </a:solidFill>
                          <a:effectLst/>
                          <a:latin typeface="Arial" panose="020B0604020202020204" pitchFamily="34" charset="0"/>
                        </a:rPr>
                        <a:t>$12.88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200" b="0" i="0" u="none" strike="noStrike">
                          <a:solidFill>
                            <a:srgbClr val="000000"/>
                          </a:solidFill>
                          <a:effectLst/>
                          <a:latin typeface="Arial" panose="020B0604020202020204" pitchFamily="34" charset="0"/>
                        </a:rPr>
                        <a:t>$12.99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4262469"/>
                  </a:ext>
                </a:extLst>
              </a:tr>
              <a:tr h="341536">
                <a:tc>
                  <a:txBody>
                    <a:bodyPr/>
                    <a:lstStyle/>
                    <a:p>
                      <a:pPr algn="l" fontAlgn="ctr">
                        <a:buNone/>
                      </a:pPr>
                      <a:r>
                        <a:rPr lang="en-US" sz="1200" b="1" i="0" u="none" strike="noStrike">
                          <a:solidFill>
                            <a:srgbClr val="000000"/>
                          </a:solidFill>
                          <a:effectLst/>
                          <a:latin typeface="Arial" panose="020B0604020202020204" pitchFamily="34" charset="0"/>
                        </a:rPr>
                        <a:t>Increase in CI Tax Rate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buNone/>
                      </a:pPr>
                      <a:r>
                        <a:rPr lang="en-US" sz="1200" b="0" i="0" u="none" strike="noStrike">
                          <a:solidFill>
                            <a:srgbClr val="000000"/>
                          </a:solidFill>
                          <a:effectLst/>
                          <a:latin typeface="Arial" panose="020B0604020202020204" pitchFamily="34" charset="0"/>
                        </a:rPr>
                        <a:t>$0.10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buNone/>
                      </a:pPr>
                      <a:r>
                        <a:rPr lang="en-US" sz="1200" b="0" i="0" u="none" strike="noStrike" dirty="0">
                          <a:solidFill>
                            <a:srgbClr val="000000"/>
                          </a:solidFill>
                          <a:effectLst/>
                          <a:latin typeface="Arial" panose="020B0604020202020204" pitchFamily="34" charset="0"/>
                        </a:rPr>
                        <a:t>$0.21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780585084"/>
                  </a:ext>
                </a:extLst>
              </a:tr>
            </a:tbl>
          </a:graphicData>
        </a:graphic>
      </p:graphicFrame>
    </p:spTree>
    <p:extLst>
      <p:ext uri="{BB962C8B-B14F-4D97-AF65-F5344CB8AC3E}">
        <p14:creationId xmlns:p14="http://schemas.microsoft.com/office/powerpoint/2010/main" val="1903483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B8D95328-91C1-5134-22E3-9521F9E53F32}"/>
              </a:ext>
            </a:extLst>
          </p:cNvPr>
          <p:cNvSpPr txBox="1">
            <a:spLocks/>
          </p:cNvSpPr>
          <p:nvPr userDrawn="1"/>
        </p:nvSpPr>
        <p:spPr>
          <a:xfrm>
            <a:off x="2817264" y="459047"/>
            <a:ext cx="6557471" cy="556954"/>
          </a:xfrm>
          <a:prstGeom prst="rect">
            <a:avLst/>
          </a:prstGeom>
          <a:solidFill>
            <a:schemeClr val="bg1"/>
          </a:solidFill>
          <a:effectLst>
            <a:glow rad="63500">
              <a:schemeClr val="accent2">
                <a:satMod val="175000"/>
                <a:alpha val="40000"/>
              </a:schemeClr>
            </a:glow>
          </a:effectLst>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u="none" dirty="0">
                <a:latin typeface="Arial" panose="020B0604020202020204" pitchFamily="34" charset="0"/>
                <a:cs typeface="Arial" panose="020B0604020202020204" pitchFamily="34" charset="0"/>
              </a:rPr>
              <a:t> Tax Classification Hearing Agenda</a:t>
            </a:r>
          </a:p>
        </p:txBody>
      </p:sp>
      <p:sp>
        <p:nvSpPr>
          <p:cNvPr id="9" name="TextBox 8">
            <a:extLst>
              <a:ext uri="{FF2B5EF4-FFF2-40B4-BE49-F238E27FC236}">
                <a16:creationId xmlns:a16="http://schemas.microsoft.com/office/drawing/2014/main" id="{41EF11D1-E4CA-9264-C9AD-B1457E74BA37}"/>
              </a:ext>
            </a:extLst>
          </p:cNvPr>
          <p:cNvSpPr txBox="1"/>
          <p:nvPr userDrawn="1"/>
        </p:nvSpPr>
        <p:spPr>
          <a:xfrm>
            <a:off x="942109" y="3490948"/>
            <a:ext cx="4969166" cy="369332"/>
          </a:xfrm>
          <a:prstGeom prst="rect">
            <a:avLst/>
          </a:prstGeom>
          <a:solidFill>
            <a:schemeClr val="bg1"/>
          </a:solidFill>
          <a:effectLst>
            <a:glow rad="63500">
              <a:schemeClr val="accent2">
                <a:satMod val="175000"/>
                <a:alpha val="40000"/>
              </a:schemeClr>
            </a:glow>
            <a:outerShdw blurRad="50800" dist="50800" dir="5400000" algn="ctr" rotWithShape="0">
              <a:schemeClr val="accent2">
                <a:lumMod val="20000"/>
                <a:lumOff val="80000"/>
              </a:scheme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1)   Selection of a Minimum Residential Factor</a:t>
            </a:r>
            <a:endParaRPr lang="en-US" dirty="0"/>
          </a:p>
        </p:txBody>
      </p:sp>
      <p:sp>
        <p:nvSpPr>
          <p:cNvPr id="10" name="TextBox 9">
            <a:extLst>
              <a:ext uri="{FF2B5EF4-FFF2-40B4-BE49-F238E27FC236}">
                <a16:creationId xmlns:a16="http://schemas.microsoft.com/office/drawing/2014/main" id="{38505BD7-63F2-9827-04D1-7B163CAE0368}"/>
              </a:ext>
            </a:extLst>
          </p:cNvPr>
          <p:cNvSpPr txBox="1"/>
          <p:nvPr userDrawn="1"/>
        </p:nvSpPr>
        <p:spPr>
          <a:xfrm>
            <a:off x="942109" y="4220344"/>
            <a:ext cx="4341093" cy="369332"/>
          </a:xfrm>
          <a:prstGeom prst="rect">
            <a:avLst/>
          </a:prstGeom>
          <a:solidFill>
            <a:schemeClr val="bg1"/>
          </a:solidFill>
          <a:effectLst>
            <a:glow rad="63500">
              <a:schemeClr val="accent2">
                <a:satMod val="175000"/>
                <a:alpha val="40000"/>
              </a:schemeClr>
            </a:glow>
            <a:outerShdw blurRad="50800" dist="50800" dir="5400000" algn="ctr" rotWithShape="0">
              <a:schemeClr val="accent2">
                <a:lumMod val="20000"/>
                <a:lumOff val="80000"/>
              </a:schemeClr>
            </a:outerShdw>
          </a:effectLst>
        </p:spPr>
        <p:txBody>
          <a:bodyPr wrap="square" rtlCol="0">
            <a:spAutoFit/>
          </a:bodyPr>
          <a:lstStyle/>
          <a:p>
            <a:pPr marL="0" indent="0">
              <a:buNone/>
            </a:pPr>
            <a:r>
              <a:rPr lang="en-US" sz="1800" b="1" dirty="0"/>
              <a:t>2)    Granting of an Open Space Discount</a:t>
            </a:r>
          </a:p>
        </p:txBody>
      </p:sp>
      <p:sp>
        <p:nvSpPr>
          <p:cNvPr id="11" name="TextBox 10">
            <a:extLst>
              <a:ext uri="{FF2B5EF4-FFF2-40B4-BE49-F238E27FC236}">
                <a16:creationId xmlns:a16="http://schemas.microsoft.com/office/drawing/2014/main" id="{F709BC48-2618-7777-8D78-327C70CF5ED6}"/>
              </a:ext>
            </a:extLst>
          </p:cNvPr>
          <p:cNvSpPr txBox="1"/>
          <p:nvPr userDrawn="1"/>
        </p:nvSpPr>
        <p:spPr>
          <a:xfrm>
            <a:off x="942109" y="4949740"/>
            <a:ext cx="4341093" cy="369332"/>
          </a:xfrm>
          <a:prstGeom prst="rect">
            <a:avLst/>
          </a:prstGeom>
          <a:solidFill>
            <a:schemeClr val="bg1"/>
          </a:solidFill>
          <a:effectLst>
            <a:glow rad="63500">
              <a:schemeClr val="accent2">
                <a:satMod val="175000"/>
                <a:alpha val="40000"/>
              </a:schemeClr>
            </a:glow>
            <a:outerShdw blurRad="50800" dist="50800" dir="5400000" algn="ctr" rotWithShape="0">
              <a:schemeClr val="accent2">
                <a:lumMod val="20000"/>
                <a:lumOff val="80000"/>
              </a:schemeClr>
            </a:outerShdw>
          </a:effectLst>
        </p:spPr>
        <p:txBody>
          <a:bodyPr wrap="square" rtlCol="0">
            <a:spAutoFit/>
          </a:bodyPr>
          <a:lstStyle/>
          <a:p>
            <a:pPr marL="0" indent="0">
              <a:buNone/>
            </a:pPr>
            <a:r>
              <a:rPr lang="en-US" sz="1800" b="1" dirty="0"/>
              <a:t>3)    Granting of a Residential Exemption</a:t>
            </a:r>
          </a:p>
        </p:txBody>
      </p:sp>
      <p:sp>
        <p:nvSpPr>
          <p:cNvPr id="12" name="TextBox 11">
            <a:extLst>
              <a:ext uri="{FF2B5EF4-FFF2-40B4-BE49-F238E27FC236}">
                <a16:creationId xmlns:a16="http://schemas.microsoft.com/office/drawing/2014/main" id="{D1C5031F-3131-9430-C96C-97D9EA7E72BB}"/>
              </a:ext>
            </a:extLst>
          </p:cNvPr>
          <p:cNvSpPr txBox="1"/>
          <p:nvPr userDrawn="1"/>
        </p:nvSpPr>
        <p:spPr>
          <a:xfrm>
            <a:off x="942108" y="5678551"/>
            <a:ext cx="5153891" cy="369332"/>
          </a:xfrm>
          <a:prstGeom prst="rect">
            <a:avLst/>
          </a:prstGeom>
          <a:solidFill>
            <a:schemeClr val="bg1"/>
          </a:solidFill>
          <a:effectLst>
            <a:glow rad="63500">
              <a:schemeClr val="accent2">
                <a:satMod val="175000"/>
                <a:alpha val="40000"/>
              </a:schemeClr>
            </a:glow>
            <a:outerShdw blurRad="50800" dist="50800" dir="5400000" algn="ctr" rotWithShape="0">
              <a:schemeClr val="accent2">
                <a:lumMod val="20000"/>
                <a:lumOff val="80000"/>
              </a:schemeClr>
            </a:outerShdw>
          </a:effectLst>
        </p:spPr>
        <p:txBody>
          <a:bodyPr wrap="square" rtlCol="0">
            <a:spAutoFit/>
          </a:bodyPr>
          <a:lstStyle/>
          <a:p>
            <a:pPr marL="0" indent="0">
              <a:buNone/>
            </a:pPr>
            <a:r>
              <a:rPr lang="en-US" sz="1800" b="1" dirty="0"/>
              <a:t>4)    Granting of a Small Commercial Exemption</a:t>
            </a:r>
          </a:p>
        </p:txBody>
      </p:sp>
      <p:sp>
        <p:nvSpPr>
          <p:cNvPr id="16" name="TextBox 15">
            <a:extLst>
              <a:ext uri="{FF2B5EF4-FFF2-40B4-BE49-F238E27FC236}">
                <a16:creationId xmlns:a16="http://schemas.microsoft.com/office/drawing/2014/main" id="{CC6B5055-0474-3747-F9F6-47B647E32342}"/>
              </a:ext>
            </a:extLst>
          </p:cNvPr>
          <p:cNvSpPr txBox="1"/>
          <p:nvPr userDrawn="1"/>
        </p:nvSpPr>
        <p:spPr>
          <a:xfrm>
            <a:off x="942109" y="1653310"/>
            <a:ext cx="8621796" cy="1200329"/>
          </a:xfrm>
          <a:prstGeom prst="rect">
            <a:avLst/>
          </a:prstGeom>
          <a:solidFill>
            <a:schemeClr val="bg1"/>
          </a:solidFill>
          <a:effectLst>
            <a:glow rad="63500">
              <a:schemeClr val="accent2">
                <a:satMod val="175000"/>
                <a:alpha val="40000"/>
              </a:schemeClr>
            </a:glow>
            <a:outerShdw blurRad="50800" dist="50800" dir="5400000" algn="ctr" rotWithShape="0">
              <a:srgbClr val="FCE9E0"/>
            </a:outerShdw>
          </a:effectLst>
        </p:spPr>
        <p:txBody>
          <a:bodyPr wrap="square" rtlCol="0">
            <a:spAutoFit/>
          </a:bodyPr>
          <a:lstStyle/>
          <a:p>
            <a:r>
              <a:rPr lang="en-US" b="1" u="sng" dirty="0">
                <a:solidFill>
                  <a:schemeClr val="tx1"/>
                </a:solidFill>
              </a:rPr>
              <a:t>Purpose :</a:t>
            </a:r>
          </a:p>
          <a:p>
            <a:r>
              <a:rPr lang="en-US" dirty="0">
                <a:solidFill>
                  <a:schemeClr val="tx1"/>
                </a:solidFill>
              </a:rPr>
              <a:t>To provide the Select Board with the necessary information to vote on the 4 tax classification options that shall determine the apportionment of the local tax levy born both </a:t>
            </a:r>
            <a:r>
              <a:rPr lang="en-US" u="sng" dirty="0">
                <a:solidFill>
                  <a:schemeClr val="tx1"/>
                </a:solidFill>
              </a:rPr>
              <a:t>between</a:t>
            </a:r>
            <a:r>
              <a:rPr lang="en-US" dirty="0">
                <a:solidFill>
                  <a:schemeClr val="tx1"/>
                </a:solidFill>
              </a:rPr>
              <a:t> and </a:t>
            </a:r>
            <a:r>
              <a:rPr lang="en-US" u="sng" dirty="0">
                <a:solidFill>
                  <a:schemeClr val="tx1"/>
                </a:solidFill>
              </a:rPr>
              <a:t>within</a:t>
            </a:r>
            <a:r>
              <a:rPr lang="en-US" dirty="0">
                <a:solidFill>
                  <a:schemeClr val="tx1"/>
                </a:solidFill>
              </a:rPr>
              <a:t> the various taxable property classes.</a:t>
            </a:r>
          </a:p>
        </p:txBody>
      </p:sp>
    </p:spTree>
    <p:extLst>
      <p:ext uri="{BB962C8B-B14F-4D97-AF65-F5344CB8AC3E}">
        <p14:creationId xmlns:p14="http://schemas.microsoft.com/office/powerpoint/2010/main" val="4199456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7AABCE1-0517-3820-972B-A90223DDA022}"/>
              </a:ext>
            </a:extLst>
          </p:cNvPr>
          <p:cNvGraphicFramePr>
            <a:graphicFrameLocks noGrp="1"/>
          </p:cNvGraphicFramePr>
          <p:nvPr userDrawn="1">
            <p:extLst>
              <p:ext uri="{D42A27DB-BD31-4B8C-83A1-F6EECF244321}">
                <p14:modId xmlns:p14="http://schemas.microsoft.com/office/powerpoint/2010/main" val="819892631"/>
              </p:ext>
            </p:extLst>
          </p:nvPr>
        </p:nvGraphicFramePr>
        <p:xfrm>
          <a:off x="728240" y="2361569"/>
          <a:ext cx="3587445" cy="2464179"/>
        </p:xfrm>
        <a:graphic>
          <a:graphicData uri="http://schemas.openxmlformats.org/drawingml/2006/table">
            <a:tbl>
              <a:tblPr>
                <a:tableStyleId>{616DA210-FB5B-4158-B5E0-FEB733F419BA}</a:tableStyleId>
              </a:tblPr>
              <a:tblGrid>
                <a:gridCol w="1045464">
                  <a:extLst>
                    <a:ext uri="{9D8B030D-6E8A-4147-A177-3AD203B41FA5}">
                      <a16:colId xmlns:a16="http://schemas.microsoft.com/office/drawing/2014/main" val="20000"/>
                    </a:ext>
                  </a:extLst>
                </a:gridCol>
                <a:gridCol w="1259814">
                  <a:extLst>
                    <a:ext uri="{9D8B030D-6E8A-4147-A177-3AD203B41FA5}">
                      <a16:colId xmlns:a16="http://schemas.microsoft.com/office/drawing/2014/main" val="20001"/>
                    </a:ext>
                  </a:extLst>
                </a:gridCol>
                <a:gridCol w="1282167">
                  <a:extLst>
                    <a:ext uri="{9D8B030D-6E8A-4147-A177-3AD203B41FA5}">
                      <a16:colId xmlns:a16="http://schemas.microsoft.com/office/drawing/2014/main" val="20002"/>
                    </a:ext>
                  </a:extLst>
                </a:gridCol>
              </a:tblGrid>
              <a:tr h="0">
                <a:tc>
                  <a:txBody>
                    <a:bodyPr/>
                    <a:lstStyle/>
                    <a:p>
                      <a:pPr algn="ctr" fontAlgn="b"/>
                      <a:r>
                        <a:rPr lang="en-US" sz="1400" b="1" u="none" strike="noStrike" dirty="0">
                          <a:solidFill>
                            <a:schemeClr val="tx1"/>
                          </a:solidFill>
                          <a:effectLst/>
                          <a:latin typeface="Arial" panose="020B0604020202020204" pitchFamily="34" charset="0"/>
                          <a:cs typeface="Arial" panose="020B0604020202020204" pitchFamily="34" charset="0"/>
                        </a:rPr>
                        <a:t>CLASS</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accent2">
                        <a:lumMod val="20000"/>
                        <a:lumOff val="80000"/>
                      </a:schemeClr>
                    </a:solidFill>
                  </a:tcPr>
                </a:tc>
                <a:tc>
                  <a:txBody>
                    <a:bodyPr/>
                    <a:lstStyle/>
                    <a:p>
                      <a:pPr algn="ctr" fontAlgn="b"/>
                      <a:r>
                        <a:rPr lang="en-US" sz="1400" b="1" u="none" strike="noStrike" dirty="0">
                          <a:solidFill>
                            <a:schemeClr val="tx1"/>
                          </a:solidFill>
                          <a:effectLst/>
                          <a:latin typeface="Arial" panose="020B0604020202020204" pitchFamily="34" charset="0"/>
                          <a:cs typeface="Arial" panose="020B0604020202020204" pitchFamily="34" charset="0"/>
                        </a:rPr>
                        <a:t>Valuation by Class</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accent2">
                        <a:lumMod val="20000"/>
                        <a:lumOff val="80000"/>
                      </a:schemeClr>
                    </a:solidFill>
                  </a:tcPr>
                </a:tc>
                <a:tc>
                  <a:txBody>
                    <a:bodyPr/>
                    <a:lstStyle/>
                    <a:p>
                      <a:pPr algn="ctr" fontAlgn="b"/>
                      <a:r>
                        <a:rPr lang="en-US" sz="1400" b="1" u="none" strike="noStrike" dirty="0">
                          <a:solidFill>
                            <a:schemeClr val="tx1"/>
                          </a:solidFill>
                          <a:effectLst/>
                          <a:latin typeface="Arial" panose="020B0604020202020204" pitchFamily="34" charset="0"/>
                          <a:cs typeface="Arial" panose="020B0604020202020204" pitchFamily="34" charset="0"/>
                        </a:rPr>
                        <a:t>% of Total Tax Levy</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accent2">
                        <a:lumMod val="20000"/>
                        <a:lumOff val="80000"/>
                      </a:schemeClr>
                    </a:solidFill>
                  </a:tcPr>
                </a:tc>
                <a:extLst>
                  <a:ext uri="{0D108BD9-81ED-4DB2-BD59-A6C34878D82A}">
                    <a16:rowId xmlns:a16="http://schemas.microsoft.com/office/drawing/2014/main" val="10000"/>
                  </a:ext>
                </a:extLst>
              </a:tr>
              <a:tr h="283129">
                <a:tc>
                  <a:txBody>
                    <a:bodyPr/>
                    <a:lstStyle/>
                    <a:p>
                      <a:pPr algn="ctr" fontAlgn="b"/>
                      <a:r>
                        <a:rPr lang="en-US" sz="1400" u="none" strike="noStrike" dirty="0">
                          <a:effectLst/>
                          <a:latin typeface="Arial" panose="020B0604020202020204" pitchFamily="34" charset="0"/>
                          <a:cs typeface="Arial" panose="020B0604020202020204" pitchFamily="34" charset="0"/>
                        </a:rPr>
                        <a:t>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solidFill>
                  </a:tcPr>
                </a:tc>
                <a:extLst>
                  <a:ext uri="{0D108BD9-81ED-4DB2-BD59-A6C34878D82A}">
                    <a16:rowId xmlns:a16="http://schemas.microsoft.com/office/drawing/2014/main" val="10001"/>
                  </a:ext>
                </a:extLst>
              </a:tr>
              <a:tr h="261712">
                <a:tc>
                  <a:txBody>
                    <a:bodyPr/>
                    <a:lstStyle/>
                    <a:p>
                      <a:pPr algn="ctr" fontAlgn="b"/>
                      <a:r>
                        <a:rPr lang="en-US" sz="1400" u="none" strike="noStrike" dirty="0">
                          <a:effectLst/>
                          <a:latin typeface="Arial" panose="020B0604020202020204" pitchFamily="34" charset="0"/>
                          <a:cs typeface="Arial" panose="020B0604020202020204" pitchFamily="34" charset="0"/>
                        </a:rPr>
                        <a:t>Residential</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solidFill>
                  </a:tcPr>
                </a:tc>
                <a:tc>
                  <a:txBody>
                    <a:bodyPr/>
                    <a:lstStyle/>
                    <a:p>
                      <a:pPr algn="r" fontAlgn="b"/>
                      <a:r>
                        <a:rPr lang="en-US" sz="1400" u="none" strike="noStrike" dirty="0">
                          <a:effectLst/>
                          <a:latin typeface="Arial" panose="020B0604020202020204" pitchFamily="34" charset="0"/>
                          <a:cs typeface="Arial" panose="020B0604020202020204" pitchFamily="34" charset="0"/>
                        </a:rPr>
                        <a:t>2,534,062,035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98.3128%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solidFill>
                  </a:tcPr>
                </a:tc>
                <a:extLst>
                  <a:ext uri="{0D108BD9-81ED-4DB2-BD59-A6C34878D82A}">
                    <a16:rowId xmlns:a16="http://schemas.microsoft.com/office/drawing/2014/main" val="10002"/>
                  </a:ext>
                </a:extLst>
              </a:tr>
              <a:tr h="261712">
                <a:tc>
                  <a:txBody>
                    <a:bodyPr/>
                    <a:lstStyle/>
                    <a:p>
                      <a:pPr algn="ctr" fontAlgn="b"/>
                      <a:r>
                        <a:rPr lang="en-US" sz="1400" u="none" strike="noStrike">
                          <a:effectLst/>
                          <a:latin typeface="Arial" panose="020B0604020202020204" pitchFamily="34" charset="0"/>
                          <a:cs typeface="Arial" panose="020B0604020202020204" pitchFamily="34" charset="0"/>
                        </a:rPr>
                        <a:t>Open Space</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solidFill>
                      <a:schemeClr val="bg1"/>
                    </a:solidFill>
                  </a:tcPr>
                </a:tc>
                <a:tc>
                  <a:txBody>
                    <a:bodyPr/>
                    <a:lstStyle/>
                    <a:p>
                      <a:pPr algn="r" fontAlgn="b"/>
                      <a:r>
                        <a:rPr lang="en-US" sz="1400" u="none" strike="noStrike" dirty="0">
                          <a:effectLst/>
                          <a:latin typeface="Arial" panose="020B0604020202020204" pitchFamily="34" charset="0"/>
                          <a:cs typeface="Arial" panose="020B0604020202020204" pitchFamily="34" charset="0"/>
                        </a:rPr>
                        <a:t>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   0.000%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003"/>
                  </a:ext>
                </a:extLst>
              </a:tr>
              <a:tr h="261712">
                <a:tc>
                  <a:txBody>
                    <a:bodyPr/>
                    <a:lstStyle/>
                    <a:p>
                      <a:pPr algn="ctr" fontAlgn="b"/>
                      <a:r>
                        <a:rPr lang="en-US" sz="1400" u="none" strike="noStrike">
                          <a:effectLst/>
                          <a:latin typeface="Arial" panose="020B0604020202020204" pitchFamily="34" charset="0"/>
                          <a:cs typeface="Arial" panose="020B0604020202020204" pitchFamily="34" charset="0"/>
                        </a:rPr>
                        <a:t>Commercial</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solidFill>
                  </a:tcPr>
                </a:tc>
                <a:tc>
                  <a:txBody>
                    <a:bodyPr/>
                    <a:lstStyle/>
                    <a:p>
                      <a:pPr algn="r" fontAlgn="b"/>
                      <a:r>
                        <a:rPr lang="en-US" sz="1400" u="none" strike="noStrike" dirty="0">
                          <a:effectLst/>
                          <a:latin typeface="Arial" panose="020B0604020202020204" pitchFamily="34" charset="0"/>
                          <a:cs typeface="Arial" panose="020B0604020202020204" pitchFamily="34" charset="0"/>
                        </a:rPr>
                        <a:t>12,179,366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0.4725%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solidFill>
                  </a:tcPr>
                </a:tc>
                <a:extLst>
                  <a:ext uri="{0D108BD9-81ED-4DB2-BD59-A6C34878D82A}">
                    <a16:rowId xmlns:a16="http://schemas.microsoft.com/office/drawing/2014/main" val="10004"/>
                  </a:ext>
                </a:extLst>
              </a:tr>
              <a:tr h="261712">
                <a:tc>
                  <a:txBody>
                    <a:bodyPr/>
                    <a:lstStyle/>
                    <a:p>
                      <a:pPr algn="ctr" fontAlgn="b"/>
                      <a:r>
                        <a:rPr lang="en-US" sz="1400" u="none" strike="noStrike">
                          <a:effectLst/>
                          <a:latin typeface="Arial" panose="020B0604020202020204" pitchFamily="34" charset="0"/>
                          <a:cs typeface="Arial" panose="020B0604020202020204" pitchFamily="34" charset="0"/>
                        </a:rPr>
                        <a:t>Industrial</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solidFill>
                  </a:tcPr>
                </a:tc>
                <a:tc>
                  <a:txBody>
                    <a:bodyPr/>
                    <a:lstStyle/>
                    <a:p>
                      <a:pPr algn="r" fontAlgn="b"/>
                      <a:r>
                        <a:rPr lang="en-US" sz="1400" u="none" strike="noStrike" dirty="0">
                          <a:effectLst/>
                          <a:latin typeface="Arial" panose="020B0604020202020204" pitchFamily="34" charset="0"/>
                          <a:cs typeface="Arial" panose="020B0604020202020204" pitchFamily="34" charset="0"/>
                        </a:rPr>
                        <a:t>1,509,200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a:effectLst/>
                          <a:latin typeface="Arial" panose="020B0604020202020204" pitchFamily="34" charset="0"/>
                          <a:cs typeface="Arial" panose="020B0604020202020204" pitchFamily="34" charset="0"/>
                        </a:rPr>
                        <a:t>0.05855%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solidFill>
                  </a:tcPr>
                </a:tc>
                <a:extLst>
                  <a:ext uri="{0D108BD9-81ED-4DB2-BD59-A6C34878D82A}">
                    <a16:rowId xmlns:a16="http://schemas.microsoft.com/office/drawing/2014/main" val="10005"/>
                  </a:ext>
                </a:extLst>
              </a:tr>
              <a:tr h="261712">
                <a:tc>
                  <a:txBody>
                    <a:bodyPr/>
                    <a:lstStyle/>
                    <a:p>
                      <a:pPr algn="ctr" fontAlgn="b"/>
                      <a:r>
                        <a:rPr lang="en-US" sz="1400" u="none" strike="noStrike">
                          <a:effectLst/>
                          <a:latin typeface="Arial" panose="020B0604020202020204" pitchFamily="34" charset="0"/>
                          <a:cs typeface="Arial" panose="020B0604020202020204" pitchFamily="34" charset="0"/>
                        </a:rPr>
                        <a:t>Personal</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solidFill>
                  </a:tcPr>
                </a:tc>
                <a:tc>
                  <a:txBody>
                    <a:bodyPr/>
                    <a:lstStyle/>
                    <a:p>
                      <a:pPr algn="r" fontAlgn="b"/>
                      <a:r>
                        <a:rPr lang="en-US" sz="1400" u="none" strike="noStrike" dirty="0">
                          <a:effectLst/>
                          <a:latin typeface="Arial" panose="020B0604020202020204" pitchFamily="34" charset="0"/>
                          <a:cs typeface="Arial" panose="020B0604020202020204" pitchFamily="34" charset="0"/>
                        </a:rPr>
                        <a:t>29,797,542</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1.1560%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solidFill>
                  </a:tcPr>
                </a:tc>
                <a:extLst>
                  <a:ext uri="{0D108BD9-81ED-4DB2-BD59-A6C34878D82A}">
                    <a16:rowId xmlns:a16="http://schemas.microsoft.com/office/drawing/2014/main" val="10006"/>
                  </a:ext>
                </a:extLst>
              </a:tr>
              <a:tr h="244962">
                <a:tc>
                  <a:txBody>
                    <a:bodyPr/>
                    <a:lstStyle/>
                    <a:p>
                      <a:pPr algn="ctr" fontAlgn="b"/>
                      <a:r>
                        <a:rPr lang="en-US" sz="1400" b="1" u="none" strike="noStrike" dirty="0">
                          <a:effectLst/>
                          <a:latin typeface="Arial" panose="020B0604020202020204" pitchFamily="34" charset="0"/>
                          <a:cs typeface="Arial" panose="020B0604020202020204" pitchFamily="34" charset="0"/>
                        </a:rPr>
                        <a:t>TOTAL VALUE</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solidFill>
                  </a:tcPr>
                </a:tc>
                <a:tc>
                  <a:txBody>
                    <a:bodyPr/>
                    <a:lstStyle/>
                    <a:p>
                      <a:pPr algn="r" fontAlgn="b"/>
                      <a:r>
                        <a:rPr lang="en-US" sz="1400" b="1" u="none" strike="noStrike" dirty="0">
                          <a:effectLst/>
                          <a:latin typeface="Arial" panose="020B0604020202020204" pitchFamily="34" charset="0"/>
                          <a:cs typeface="Arial" panose="020B0604020202020204" pitchFamily="34" charset="0"/>
                        </a:rPr>
                        <a:t>2,577,548,143</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solidFill>
                  </a:tcPr>
                </a:tc>
                <a:tc>
                  <a:txBody>
                    <a:bodyPr/>
                    <a:lstStyle/>
                    <a:p>
                      <a:pPr algn="ctr" fontAlgn="b"/>
                      <a:r>
                        <a:rPr lang="en-US" sz="1400" b="1" u="none" strike="noStrike" dirty="0">
                          <a:effectLst/>
                          <a:latin typeface="Arial" panose="020B0604020202020204" pitchFamily="34" charset="0"/>
                          <a:cs typeface="Arial" panose="020B0604020202020204" pitchFamily="34" charset="0"/>
                        </a:rPr>
                        <a:t>100.00%</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solidFill>
                  </a:tcPr>
                </a:tc>
                <a:extLst>
                  <a:ext uri="{0D108BD9-81ED-4DB2-BD59-A6C34878D82A}">
                    <a16:rowId xmlns:a16="http://schemas.microsoft.com/office/drawing/2014/main" val="10007"/>
                  </a:ext>
                </a:extLst>
              </a:tr>
            </a:tbl>
          </a:graphicData>
        </a:graphic>
      </p:graphicFrame>
      <p:sp>
        <p:nvSpPr>
          <p:cNvPr id="4" name="Content Placeholder 2">
            <a:extLst>
              <a:ext uri="{FF2B5EF4-FFF2-40B4-BE49-F238E27FC236}">
                <a16:creationId xmlns:a16="http://schemas.microsoft.com/office/drawing/2014/main" id="{C3675E62-EA1B-2020-DB4E-AF6D9A6AE621}"/>
              </a:ext>
            </a:extLst>
          </p:cNvPr>
          <p:cNvSpPr txBox="1">
            <a:spLocks/>
          </p:cNvSpPr>
          <p:nvPr userDrawn="1"/>
        </p:nvSpPr>
        <p:spPr>
          <a:xfrm>
            <a:off x="2949381" y="815576"/>
            <a:ext cx="6817453" cy="520643"/>
          </a:xfrm>
          <a:prstGeom prst="rect">
            <a:avLst/>
          </a:prstGeom>
          <a:solidFill>
            <a:schemeClr val="bg1"/>
          </a:solidFill>
          <a:ln>
            <a:solidFill>
              <a:schemeClr val="tx1"/>
            </a:solidFill>
          </a:ln>
          <a:effectLst>
            <a:glow rad="63500">
              <a:schemeClr val="accent2">
                <a:satMod val="175000"/>
                <a:alpha val="40000"/>
              </a:schemeClr>
            </a:glow>
          </a:effectLst>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685800" indent="-274320" algn="l" defTabSz="914400" rtl="0" eaLnBrk="1" latinLnBrk="0" hangingPunct="1">
              <a:lnSpc>
                <a:spcPct val="90000"/>
              </a:lnSpc>
              <a:spcBef>
                <a:spcPts val="1200"/>
              </a:spcBef>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lnSpc>
                <a:spcPct val="90000"/>
              </a:lnSpc>
              <a:spcBef>
                <a:spcPts val="800"/>
              </a:spcBef>
              <a:buSzPct val="100000"/>
              <a:buFont typeface="Arial" pitchFamily="34" charset="0"/>
              <a:buChar char="▪"/>
              <a:defRPr sz="1800" kern="1200">
                <a:solidFill>
                  <a:schemeClr val="tx1"/>
                </a:solidFill>
                <a:latin typeface="+mn-lt"/>
                <a:ea typeface="+mn-ea"/>
                <a:cs typeface="+mn-cs"/>
              </a:defRPr>
            </a:lvl3pPr>
            <a:lvl4pPr marL="12344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4pPr>
            <a:lvl5pPr marL="14630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6916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8pPr>
            <a:lvl9pPr marL="23317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800"/>
              </a:spcBef>
              <a:spcAft>
                <a:spcPts val="0"/>
              </a:spcAft>
              <a:buClrTx/>
              <a:buSzPct val="100000"/>
              <a:buFont typeface="Arial" pitchFamily="34" charset="0"/>
              <a:buNone/>
              <a:tabLst/>
              <a:defRPr/>
            </a:pPr>
            <a:r>
              <a:rPr kumimoji="0" lang="en-US" sz="3200" b="1" i="0"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Calculation of the</a:t>
            </a:r>
            <a:r>
              <a:rPr kumimoji="0" lang="en-US" sz="3200" b="1" i="0" strike="noStrike" kern="1200" cap="none" spc="0" normalizeH="0" noProof="0" dirty="0">
                <a:ln>
                  <a:noFill/>
                </a:ln>
                <a:effectLst/>
                <a:uLnTx/>
                <a:uFillTx/>
                <a:latin typeface="Arial" panose="020B0604020202020204" pitchFamily="34" charset="0"/>
                <a:ea typeface="+mn-ea"/>
                <a:cs typeface="Arial" panose="020B0604020202020204" pitchFamily="34" charset="0"/>
              </a:rPr>
              <a:t> Single Tax Rate</a:t>
            </a:r>
            <a:endParaRPr kumimoji="0" lang="en-US" sz="3200" b="1" i="0"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 name="Content Placeholder 2">
            <a:extLst>
              <a:ext uri="{FF2B5EF4-FFF2-40B4-BE49-F238E27FC236}">
                <a16:creationId xmlns:a16="http://schemas.microsoft.com/office/drawing/2014/main" id="{BF738C73-E590-4CDF-1182-E8EF77C95AAA}"/>
              </a:ext>
            </a:extLst>
          </p:cNvPr>
          <p:cNvSpPr txBox="1">
            <a:spLocks/>
          </p:cNvSpPr>
          <p:nvPr userDrawn="1"/>
        </p:nvSpPr>
        <p:spPr>
          <a:xfrm>
            <a:off x="4960492" y="2773769"/>
            <a:ext cx="1121967" cy="295563"/>
          </a:xfrm>
          <a:prstGeom prst="rect">
            <a:avLst/>
          </a:prstGeom>
          <a:solidFill>
            <a:schemeClr val="bg1"/>
          </a:solidFill>
          <a:ln>
            <a:solidFill>
              <a:schemeClr val="tx1"/>
            </a:solidFill>
          </a:ln>
          <a:effectLst/>
        </p:spPr>
        <p:txBody>
          <a:bodyPr vert="horz" lIns="91440" tIns="45720" rIns="91440" bIns="45720" rtlCol="0">
            <a:normAutofit fontScale="85000" lnSpcReduction="20000"/>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685800" indent="-274320" algn="l" defTabSz="914400" rtl="0" eaLnBrk="1" latinLnBrk="0" hangingPunct="1">
              <a:lnSpc>
                <a:spcPct val="90000"/>
              </a:lnSpc>
              <a:spcBef>
                <a:spcPts val="1200"/>
              </a:spcBef>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lnSpc>
                <a:spcPct val="90000"/>
              </a:lnSpc>
              <a:spcBef>
                <a:spcPts val="800"/>
              </a:spcBef>
              <a:buSzPct val="100000"/>
              <a:buFont typeface="Arial" pitchFamily="34" charset="0"/>
              <a:buChar char="▪"/>
              <a:defRPr sz="1800" kern="1200">
                <a:solidFill>
                  <a:schemeClr val="tx1"/>
                </a:solidFill>
                <a:latin typeface="+mn-lt"/>
                <a:ea typeface="+mn-ea"/>
                <a:cs typeface="+mn-cs"/>
              </a:defRPr>
            </a:lvl3pPr>
            <a:lvl4pPr marL="12344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4pPr>
            <a:lvl5pPr marL="14630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6916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8pPr>
            <a:lvl9pPr marL="23317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marL="0" lvl="0" indent="0" algn="ctr">
              <a:buNone/>
              <a:defRPr/>
            </a:pPr>
            <a:r>
              <a:rPr lang="en-US" sz="2000" b="1" noProof="0" dirty="0">
                <a:solidFill>
                  <a:schemeClr val="tx1">
                    <a:lumMod val="95000"/>
                    <a:lumOff val="5000"/>
                  </a:schemeClr>
                </a:solidFill>
                <a:latin typeface="Calibri"/>
              </a:rPr>
              <a:t>  </a:t>
            </a:r>
            <a:r>
              <a:rPr kumimoji="0" lang="en-US" sz="2000" b="1" i="0" strike="noStrike" kern="1200" cap="none" spc="0" normalizeH="0" baseline="0" noProof="0" dirty="0">
                <a:ln>
                  <a:noFill/>
                </a:ln>
                <a:solidFill>
                  <a:schemeClr val="tx1">
                    <a:lumMod val="95000"/>
                    <a:lumOff val="5000"/>
                  </a:schemeClr>
                </a:solidFill>
                <a:effectLst/>
                <a:uLnTx/>
                <a:uFillTx/>
                <a:latin typeface="Calibri"/>
              </a:rPr>
              <a:t>Tax</a:t>
            </a:r>
            <a:r>
              <a:rPr kumimoji="0" lang="en-US" sz="2000" b="1" i="0" strike="noStrike" kern="1200" cap="none" spc="0" normalizeH="0" noProof="0" dirty="0">
                <a:ln>
                  <a:noFill/>
                </a:ln>
                <a:solidFill>
                  <a:schemeClr val="tx1">
                    <a:lumMod val="95000"/>
                    <a:lumOff val="5000"/>
                  </a:schemeClr>
                </a:solidFill>
                <a:effectLst/>
                <a:uLnTx/>
                <a:uFillTx/>
                <a:latin typeface="Calibri"/>
              </a:rPr>
              <a:t> Levy</a:t>
            </a:r>
            <a:endParaRPr kumimoji="0" lang="en-US" sz="2000" b="1" i="0" strike="noStrike" kern="1200" cap="none" spc="0" normalizeH="0" baseline="0" noProof="0" dirty="0">
              <a:ln>
                <a:noFill/>
              </a:ln>
              <a:solidFill>
                <a:schemeClr val="tx1">
                  <a:lumMod val="95000"/>
                  <a:lumOff val="5000"/>
                </a:schemeClr>
              </a:solidFill>
              <a:effectLst/>
              <a:uLnTx/>
              <a:uFillTx/>
              <a:latin typeface="Calibri"/>
            </a:endParaRPr>
          </a:p>
        </p:txBody>
      </p:sp>
      <p:sp>
        <p:nvSpPr>
          <p:cNvPr id="6" name="Content Placeholder 2">
            <a:extLst>
              <a:ext uri="{FF2B5EF4-FFF2-40B4-BE49-F238E27FC236}">
                <a16:creationId xmlns:a16="http://schemas.microsoft.com/office/drawing/2014/main" id="{08A8E440-86BF-C11B-8DD5-8C51354A594E}"/>
              </a:ext>
            </a:extLst>
          </p:cNvPr>
          <p:cNvSpPr txBox="1">
            <a:spLocks/>
          </p:cNvSpPr>
          <p:nvPr userDrawn="1"/>
        </p:nvSpPr>
        <p:spPr>
          <a:xfrm>
            <a:off x="4405517" y="3540862"/>
            <a:ext cx="2466007" cy="367082"/>
          </a:xfrm>
          <a:prstGeom prst="rect">
            <a:avLst/>
          </a:prstGeom>
          <a:solidFill>
            <a:schemeClr val="bg1"/>
          </a:solidFill>
          <a:ln>
            <a:solidFill>
              <a:schemeClr val="tx1"/>
            </a:solidFill>
          </a:ln>
          <a:effectLst/>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685800" indent="-274320" algn="l" defTabSz="914400" rtl="0" eaLnBrk="1" latinLnBrk="0" hangingPunct="1">
              <a:lnSpc>
                <a:spcPct val="90000"/>
              </a:lnSpc>
              <a:spcBef>
                <a:spcPts val="1200"/>
              </a:spcBef>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lnSpc>
                <a:spcPct val="90000"/>
              </a:lnSpc>
              <a:spcBef>
                <a:spcPts val="800"/>
              </a:spcBef>
              <a:buSzPct val="100000"/>
              <a:buFont typeface="Arial" pitchFamily="34" charset="0"/>
              <a:buChar char="▪"/>
              <a:defRPr sz="1800" kern="1200">
                <a:solidFill>
                  <a:schemeClr val="tx1"/>
                </a:solidFill>
                <a:latin typeface="+mn-lt"/>
                <a:ea typeface="+mn-ea"/>
                <a:cs typeface="+mn-cs"/>
              </a:defRPr>
            </a:lvl3pPr>
            <a:lvl4pPr marL="12344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4pPr>
            <a:lvl5pPr marL="14630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6916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8pPr>
            <a:lvl9pPr marL="23317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marL="0" lvl="0" indent="0">
              <a:buNone/>
              <a:defRPr/>
            </a:pPr>
            <a:r>
              <a:rPr kumimoji="0" lang="en-US" sz="2000" b="1" i="0" strike="noStrike" kern="1200" cap="none" spc="0" normalizeH="0" baseline="0" noProof="0" dirty="0">
                <a:ln>
                  <a:noFill/>
                </a:ln>
                <a:solidFill>
                  <a:schemeClr val="tx1">
                    <a:lumMod val="95000"/>
                    <a:lumOff val="5000"/>
                  </a:schemeClr>
                </a:solidFill>
                <a:effectLst/>
                <a:uLnTx/>
                <a:uFillTx/>
                <a:latin typeface="Calibri"/>
              </a:rPr>
              <a:t>Total Assessed Value</a:t>
            </a:r>
          </a:p>
        </p:txBody>
      </p:sp>
      <p:sp>
        <p:nvSpPr>
          <p:cNvPr id="7" name="TextBox 6">
            <a:extLst>
              <a:ext uri="{FF2B5EF4-FFF2-40B4-BE49-F238E27FC236}">
                <a16:creationId xmlns:a16="http://schemas.microsoft.com/office/drawing/2014/main" id="{0C5FAB65-0EA7-9A51-F900-672194B6870C}"/>
              </a:ext>
            </a:extLst>
          </p:cNvPr>
          <p:cNvSpPr txBox="1"/>
          <p:nvPr userDrawn="1"/>
        </p:nvSpPr>
        <p:spPr>
          <a:xfrm>
            <a:off x="4551875" y="5451794"/>
            <a:ext cx="1868096" cy="400110"/>
          </a:xfrm>
          <a:prstGeom prst="rect">
            <a:avLst/>
          </a:prstGeom>
          <a:solidFill>
            <a:schemeClr val="bg1"/>
          </a:solidFill>
          <a:ln>
            <a:solidFill>
              <a:schemeClr val="tx1"/>
            </a:solidFill>
          </a:ln>
          <a:effectLst>
            <a:glow rad="63500">
              <a:schemeClr val="accent2">
                <a:satMod val="175000"/>
                <a:alpha val="40000"/>
              </a:schemeClr>
            </a:glow>
          </a:effectLst>
        </p:spPr>
        <p:txBody>
          <a:bodyPr wrap="square">
            <a:spAutoFit/>
          </a:bodyPr>
          <a:lstStyle/>
          <a:p>
            <a:pPr algn="ct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t>
            </a:r>
            <a:r>
              <a:rPr lang="en-US" sz="2000" b="1" u="none" strike="noStrike" dirty="0">
                <a:effectLst/>
                <a:latin typeface="Calibri" panose="020F0502020204030204" pitchFamily="34" charset="0"/>
                <a:cs typeface="Calibri" panose="020F0502020204030204" pitchFamily="34" charset="0"/>
              </a:rPr>
              <a:t>2,577,548,143</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000" dirty="0"/>
          </a:p>
        </p:txBody>
      </p:sp>
      <p:sp>
        <p:nvSpPr>
          <p:cNvPr id="8" name="TextBox 7">
            <a:extLst>
              <a:ext uri="{FF2B5EF4-FFF2-40B4-BE49-F238E27FC236}">
                <a16:creationId xmlns:a16="http://schemas.microsoft.com/office/drawing/2014/main" id="{D2F3FD50-AD63-DED7-B850-88B077AC860C}"/>
              </a:ext>
            </a:extLst>
          </p:cNvPr>
          <p:cNvSpPr txBox="1"/>
          <p:nvPr userDrawn="1"/>
        </p:nvSpPr>
        <p:spPr>
          <a:xfrm>
            <a:off x="9120463" y="5139922"/>
            <a:ext cx="1720328" cy="400110"/>
          </a:xfrm>
          <a:prstGeom prst="rect">
            <a:avLst/>
          </a:prstGeom>
          <a:solidFill>
            <a:schemeClr val="bg1"/>
          </a:solidFill>
          <a:ln>
            <a:solidFill>
              <a:schemeClr val="tx1"/>
            </a:solidFill>
          </a:ln>
          <a:effectLst>
            <a:glow rad="63500">
              <a:schemeClr val="accent2">
                <a:satMod val="175000"/>
                <a:alpha val="40000"/>
              </a:schemeClr>
            </a:glow>
          </a:effectLst>
        </p:spPr>
        <p:txBody>
          <a:bodyPr wrap="square">
            <a:spAutoFit/>
          </a:bodyPr>
          <a:lstStyle/>
          <a:p>
            <a:pPr algn="ct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$12.81 / 1000</a:t>
            </a:r>
            <a:endParaRPr lang="en-US" sz="2000" dirty="0"/>
          </a:p>
        </p:txBody>
      </p:sp>
      <p:sp>
        <p:nvSpPr>
          <p:cNvPr id="9" name="TextBox 8">
            <a:extLst>
              <a:ext uri="{FF2B5EF4-FFF2-40B4-BE49-F238E27FC236}">
                <a16:creationId xmlns:a16="http://schemas.microsoft.com/office/drawing/2014/main" id="{6B169313-DC03-F750-C052-4E13873C079D}"/>
              </a:ext>
            </a:extLst>
          </p:cNvPr>
          <p:cNvSpPr txBox="1"/>
          <p:nvPr userDrawn="1"/>
        </p:nvSpPr>
        <p:spPr>
          <a:xfrm>
            <a:off x="4656612" y="4743401"/>
            <a:ext cx="1641219" cy="400110"/>
          </a:xfrm>
          <a:prstGeom prst="rect">
            <a:avLst/>
          </a:prstGeom>
          <a:solidFill>
            <a:schemeClr val="bg1"/>
          </a:solidFill>
          <a:ln>
            <a:solidFill>
              <a:schemeClr val="tx1"/>
            </a:solidFill>
          </a:ln>
          <a:effectLst>
            <a:glow rad="63500">
              <a:schemeClr val="accent2">
                <a:satMod val="175000"/>
                <a:alpha val="40000"/>
              </a:schemeClr>
            </a:glow>
          </a:effectLst>
        </p:spPr>
        <p:txBody>
          <a:bodyPr wrap="square">
            <a:spAutoFit/>
          </a:bodyPr>
          <a:lstStyle/>
          <a:p>
            <a:pPr algn="ct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t>
            </a:r>
            <a:r>
              <a:rPr lang="en-US" sz="2000" b="1" dirty="0">
                <a:solidFill>
                  <a:prstClr val="black"/>
                </a:solidFill>
                <a:latin typeface="Calibri" panose="020F0502020204030204"/>
              </a:rPr>
              <a:t>33,018,391</a:t>
            </a:r>
            <a:endParaRPr lang="en-US" sz="2000" dirty="0"/>
          </a:p>
        </p:txBody>
      </p:sp>
      <p:grpSp>
        <p:nvGrpSpPr>
          <p:cNvPr id="10" name="Group 9">
            <a:extLst>
              <a:ext uri="{FF2B5EF4-FFF2-40B4-BE49-F238E27FC236}">
                <a16:creationId xmlns:a16="http://schemas.microsoft.com/office/drawing/2014/main" id="{0FFEC4C4-AD36-410E-AD21-365982386E00}"/>
              </a:ext>
            </a:extLst>
          </p:cNvPr>
          <p:cNvGrpSpPr/>
          <p:nvPr userDrawn="1"/>
        </p:nvGrpSpPr>
        <p:grpSpPr>
          <a:xfrm>
            <a:off x="4397152" y="3000366"/>
            <a:ext cx="6465472" cy="547588"/>
            <a:chOff x="4055406" y="3295929"/>
            <a:chExt cx="6465472" cy="547588"/>
          </a:xfrm>
          <a:solidFill>
            <a:schemeClr val="bg1">
              <a:alpha val="75000"/>
            </a:schemeClr>
          </a:solidFill>
        </p:grpSpPr>
        <p:sp>
          <p:nvSpPr>
            <p:cNvPr id="11" name="Content Placeholder 2">
              <a:extLst>
                <a:ext uri="{FF2B5EF4-FFF2-40B4-BE49-F238E27FC236}">
                  <a16:creationId xmlns:a16="http://schemas.microsoft.com/office/drawing/2014/main" id="{E1D6F0FF-6AF3-BFFD-789A-8ECB8C0A8BB8}"/>
                </a:ext>
              </a:extLst>
            </p:cNvPr>
            <p:cNvSpPr txBox="1">
              <a:spLocks/>
            </p:cNvSpPr>
            <p:nvPr/>
          </p:nvSpPr>
          <p:spPr>
            <a:xfrm>
              <a:off x="8756884" y="3370137"/>
              <a:ext cx="1763994" cy="399171"/>
            </a:xfrm>
            <a:prstGeom prst="rect">
              <a:avLst/>
            </a:prstGeom>
            <a:grpFill/>
            <a:ln>
              <a:solidFill>
                <a:schemeClr val="tx1"/>
              </a:solidFill>
            </a:ln>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685800" indent="-274320" algn="l" defTabSz="914400" rtl="0" eaLnBrk="1" latinLnBrk="0" hangingPunct="1">
                <a:lnSpc>
                  <a:spcPct val="90000"/>
                </a:lnSpc>
                <a:spcBef>
                  <a:spcPts val="1200"/>
                </a:spcBef>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lnSpc>
                  <a:spcPct val="90000"/>
                </a:lnSpc>
                <a:spcBef>
                  <a:spcPts val="800"/>
                </a:spcBef>
                <a:buSzPct val="100000"/>
                <a:buFont typeface="Arial" pitchFamily="34" charset="0"/>
                <a:buChar char="▪"/>
                <a:defRPr sz="1800" kern="1200">
                  <a:solidFill>
                    <a:schemeClr val="tx1"/>
                  </a:solidFill>
                  <a:latin typeface="+mn-lt"/>
                  <a:ea typeface="+mn-ea"/>
                  <a:cs typeface="+mn-cs"/>
                </a:defRPr>
              </a:lvl3pPr>
              <a:lvl4pPr marL="12344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4pPr>
              <a:lvl5pPr marL="14630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6916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8pPr>
              <a:lvl9pPr marL="23317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marL="0" lvl="0" indent="0">
                <a:buNone/>
                <a:defRPr/>
              </a:pPr>
              <a:r>
                <a:rPr kumimoji="0" lang="en-US" sz="2000" b="1" i="0" strike="noStrike" kern="1200" cap="none" spc="0" normalizeH="0" baseline="0" noProof="0" dirty="0">
                  <a:ln>
                    <a:noFill/>
                  </a:ln>
                  <a:solidFill>
                    <a:schemeClr val="tx1">
                      <a:lumMod val="95000"/>
                      <a:lumOff val="5000"/>
                    </a:schemeClr>
                  </a:solidFill>
                  <a:effectLst/>
                  <a:uLnTx/>
                  <a:uFillTx/>
                  <a:latin typeface="Calibri"/>
                  <a:ea typeface="+mn-ea"/>
                  <a:cs typeface="+mn-cs"/>
                </a:rPr>
                <a:t>Single Tax Rate</a:t>
              </a:r>
            </a:p>
          </p:txBody>
        </p:sp>
        <p:sp>
          <p:nvSpPr>
            <p:cNvPr id="12" name="Equals 11">
              <a:extLst>
                <a:ext uri="{FF2B5EF4-FFF2-40B4-BE49-F238E27FC236}">
                  <a16:creationId xmlns:a16="http://schemas.microsoft.com/office/drawing/2014/main" id="{B72CC668-D21E-9D07-8B11-CD5CB11E08B0}"/>
                </a:ext>
              </a:extLst>
            </p:cNvPr>
            <p:cNvSpPr/>
            <p:nvPr/>
          </p:nvSpPr>
          <p:spPr>
            <a:xfrm>
              <a:off x="7879827" y="3394582"/>
              <a:ext cx="678510" cy="369332"/>
            </a:xfrm>
            <a:prstGeom prst="mathEqual">
              <a:avLst/>
            </a:prstGeom>
            <a:solidFill>
              <a:srgbClr val="FCE9E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Multiplication Sign 12">
              <a:extLst>
                <a:ext uri="{FF2B5EF4-FFF2-40B4-BE49-F238E27FC236}">
                  <a16:creationId xmlns:a16="http://schemas.microsoft.com/office/drawing/2014/main" id="{1971DA7C-E626-DB95-9FE8-2389581EB5D1}"/>
                </a:ext>
              </a:extLst>
            </p:cNvPr>
            <p:cNvSpPr/>
            <p:nvPr/>
          </p:nvSpPr>
          <p:spPr>
            <a:xfrm>
              <a:off x="6196064" y="3295929"/>
              <a:ext cx="667429" cy="547588"/>
            </a:xfrm>
            <a:prstGeom prst="mathMultiply">
              <a:avLst/>
            </a:prstGeom>
            <a:solidFill>
              <a:srgbClr val="FCE9E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5D8B39A-DFE1-20F2-0F20-E4896AF1874F}"/>
                </a:ext>
              </a:extLst>
            </p:cNvPr>
            <p:cNvSpPr txBox="1"/>
            <p:nvPr/>
          </p:nvSpPr>
          <p:spPr>
            <a:xfrm>
              <a:off x="6887281" y="3354279"/>
              <a:ext cx="899239" cy="400110"/>
            </a:xfrm>
            <a:prstGeom prst="rect">
              <a:avLst/>
            </a:prstGeom>
            <a:grpFill/>
            <a:ln>
              <a:solidFill>
                <a:schemeClr val="tx1"/>
              </a:solidFill>
            </a:ln>
          </p:spPr>
          <p:txBody>
            <a:bodyPr wrap="square">
              <a:spAutoFit/>
            </a:bodyPr>
            <a:lstStyle/>
            <a:p>
              <a:pPr algn="ct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1,000</a:t>
              </a:r>
              <a:endParaRPr lang="en-US" dirty="0"/>
            </a:p>
          </p:txBody>
        </p:sp>
        <p:sp>
          <p:nvSpPr>
            <p:cNvPr id="15" name="Minus Sign 14">
              <a:extLst>
                <a:ext uri="{FF2B5EF4-FFF2-40B4-BE49-F238E27FC236}">
                  <a16:creationId xmlns:a16="http://schemas.microsoft.com/office/drawing/2014/main" id="{245940F6-CB59-1036-D822-5504920A5B0C}"/>
                </a:ext>
              </a:extLst>
            </p:cNvPr>
            <p:cNvSpPr/>
            <p:nvPr/>
          </p:nvSpPr>
          <p:spPr>
            <a:xfrm>
              <a:off x="4055406" y="3439512"/>
              <a:ext cx="2445263" cy="296825"/>
            </a:xfrm>
            <a:prstGeom prst="mathMinus">
              <a:avLst/>
            </a:prstGeom>
            <a:solidFill>
              <a:srgbClr val="FCE9E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Equals 15">
            <a:extLst>
              <a:ext uri="{FF2B5EF4-FFF2-40B4-BE49-F238E27FC236}">
                <a16:creationId xmlns:a16="http://schemas.microsoft.com/office/drawing/2014/main" id="{3611B19B-8EF3-B1B3-3CD2-7811979B37B1}"/>
              </a:ext>
            </a:extLst>
          </p:cNvPr>
          <p:cNvSpPr/>
          <p:nvPr userDrawn="1"/>
        </p:nvSpPr>
        <p:spPr>
          <a:xfrm>
            <a:off x="8251226" y="5142419"/>
            <a:ext cx="678510" cy="369332"/>
          </a:xfrm>
          <a:prstGeom prst="mathEqual">
            <a:avLst/>
          </a:prstGeom>
          <a:solidFill>
            <a:srgbClr val="FCE9E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Multiplication Sign 16">
            <a:extLst>
              <a:ext uri="{FF2B5EF4-FFF2-40B4-BE49-F238E27FC236}">
                <a16:creationId xmlns:a16="http://schemas.microsoft.com/office/drawing/2014/main" id="{6BF33BFC-AD7D-9FE6-E146-93571F794D01}"/>
              </a:ext>
            </a:extLst>
          </p:cNvPr>
          <p:cNvSpPr/>
          <p:nvPr userDrawn="1"/>
        </p:nvSpPr>
        <p:spPr>
          <a:xfrm>
            <a:off x="6513278" y="5014211"/>
            <a:ext cx="667429" cy="547588"/>
          </a:xfrm>
          <a:prstGeom prst="mathMultiply">
            <a:avLst/>
          </a:prstGeom>
          <a:solidFill>
            <a:srgbClr val="FCE9E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D39B4A-CD56-82B3-84BA-BF8950DE3768}"/>
              </a:ext>
            </a:extLst>
          </p:cNvPr>
          <p:cNvSpPr txBox="1"/>
          <p:nvPr userDrawn="1"/>
        </p:nvSpPr>
        <p:spPr>
          <a:xfrm>
            <a:off x="7224216" y="5111641"/>
            <a:ext cx="899239" cy="400110"/>
          </a:xfrm>
          <a:prstGeom prst="rect">
            <a:avLst/>
          </a:prstGeom>
          <a:solidFill>
            <a:schemeClr val="bg1"/>
          </a:solidFill>
          <a:ln>
            <a:solidFill>
              <a:schemeClr val="tx1"/>
            </a:solidFill>
          </a:ln>
          <a:effectLst>
            <a:glow rad="63500">
              <a:schemeClr val="accent2">
                <a:satMod val="175000"/>
                <a:alpha val="40000"/>
              </a:schemeClr>
            </a:glow>
          </a:effectLst>
        </p:spPr>
        <p:txBody>
          <a:bodyPr wrap="square">
            <a:spAutoFit/>
          </a:bodyPr>
          <a:lstStyle/>
          <a:p>
            <a:pPr algn="ct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1,000</a:t>
            </a:r>
            <a:endParaRPr lang="en-US" dirty="0"/>
          </a:p>
        </p:txBody>
      </p:sp>
      <p:sp>
        <p:nvSpPr>
          <p:cNvPr id="19" name="Minus Sign 18">
            <a:extLst>
              <a:ext uri="{FF2B5EF4-FFF2-40B4-BE49-F238E27FC236}">
                <a16:creationId xmlns:a16="http://schemas.microsoft.com/office/drawing/2014/main" id="{670254A9-6384-D4F0-BE76-1B75B2DD658D}"/>
              </a:ext>
            </a:extLst>
          </p:cNvPr>
          <p:cNvSpPr/>
          <p:nvPr userDrawn="1"/>
        </p:nvSpPr>
        <p:spPr>
          <a:xfrm>
            <a:off x="4254591" y="5147330"/>
            <a:ext cx="2445263" cy="296825"/>
          </a:xfrm>
          <a:prstGeom prst="mathMinus">
            <a:avLst/>
          </a:prstGeom>
          <a:solidFill>
            <a:srgbClr val="FCE9E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96DD202-DA89-1506-4253-AD14DA6EE8D9}"/>
              </a:ext>
            </a:extLst>
          </p:cNvPr>
          <p:cNvSpPr txBox="1"/>
          <p:nvPr userDrawn="1"/>
        </p:nvSpPr>
        <p:spPr>
          <a:xfrm>
            <a:off x="6591856" y="2041310"/>
            <a:ext cx="4189457" cy="547589"/>
          </a:xfrm>
          <a:prstGeom prst="rect">
            <a:avLst/>
          </a:prstGeom>
          <a:solidFill>
            <a:schemeClr val="bg1"/>
          </a:solidFill>
          <a:ln>
            <a:solidFill>
              <a:schemeClr val="tx1"/>
            </a:solidFill>
          </a:ln>
          <a:effectLst/>
        </p:spPr>
        <p:txBody>
          <a:bodyPr vert="horz" wrap="square" lIns="91440" tIns="45720" rIns="91440" bIns="45720" rtlCol="0" anchor="b">
            <a:noAutofit/>
          </a:bodyPr>
          <a:lstStyle/>
          <a:p>
            <a:pPr algn="ctr">
              <a:lnSpc>
                <a:spcPct val="85000"/>
              </a:lnSpc>
              <a:spcBef>
                <a:spcPct val="0"/>
              </a:spcBef>
            </a:pPr>
            <a:r>
              <a:rPr lang="en-US" sz="1400" b="1" cap="all" dirty="0">
                <a:solidFill>
                  <a:schemeClr val="tx1">
                    <a:lumMod val="95000"/>
                    <a:lumOff val="5000"/>
                  </a:schemeClr>
                </a:solidFill>
                <a:latin typeface="Arial" panose="020B0604020202020204" pitchFamily="34" charset="0"/>
                <a:ea typeface="+mj-ea"/>
                <a:cs typeface="Arial" panose="020B0604020202020204" pitchFamily="34" charset="0"/>
              </a:rPr>
              <a:t>Budget </a:t>
            </a:r>
            <a:r>
              <a:rPr kumimoji="0" lang="en-US" sz="1400" b="1" i="0" strike="noStrike" kern="1200" cap="all" spc="0" normalizeH="0" baseline="0" noProof="0" dirty="0">
                <a:ln>
                  <a:noFill/>
                </a:ln>
                <a:solidFill>
                  <a:schemeClr val="tx1">
                    <a:lumMod val="95000"/>
                    <a:lumOff val="5000"/>
                  </a:schemeClr>
                </a:solidFill>
                <a:effectLst/>
                <a:uLnTx/>
                <a:uFillTx/>
                <a:latin typeface="Arial" panose="020B0604020202020204" pitchFamily="34" charset="0"/>
                <a:ea typeface="+mj-ea"/>
                <a:cs typeface="Arial" panose="020B0604020202020204" pitchFamily="34" charset="0"/>
              </a:rPr>
              <a:t>Approved by Town Meeti</a:t>
            </a:r>
            <a:r>
              <a:rPr lang="en-US" sz="1400" b="1" cap="all" dirty="0">
                <a:solidFill>
                  <a:schemeClr val="tx1">
                    <a:lumMod val="95000"/>
                    <a:lumOff val="5000"/>
                  </a:schemeClr>
                </a:solidFill>
                <a:latin typeface="Arial" panose="020B0604020202020204" pitchFamily="34" charset="0"/>
                <a:ea typeface="+mj-ea"/>
                <a:cs typeface="Arial" panose="020B0604020202020204" pitchFamily="34" charset="0"/>
              </a:rPr>
              <a:t>ng (Net of Estimated Receipts / Revenues)</a:t>
            </a:r>
            <a:endParaRPr kumimoji="0" lang="en-US" sz="1400" b="1" i="0" strike="noStrike" kern="1200" cap="all" spc="0" normalizeH="0" baseline="0" noProof="0" dirty="0">
              <a:ln>
                <a:noFill/>
              </a:ln>
              <a:solidFill>
                <a:schemeClr val="tx1">
                  <a:lumMod val="95000"/>
                  <a:lumOff val="5000"/>
                </a:schemeClr>
              </a:solidFill>
              <a:effectLst/>
              <a:uLnTx/>
              <a:uFillTx/>
              <a:latin typeface="Arial" panose="020B0604020202020204" pitchFamily="34" charset="0"/>
              <a:ea typeface="+mj-ea"/>
              <a:cs typeface="Arial" panose="020B0604020202020204" pitchFamily="34" charset="0"/>
            </a:endParaRPr>
          </a:p>
        </p:txBody>
      </p:sp>
      <p:sp>
        <p:nvSpPr>
          <p:cNvPr id="22" name="Arrow: Bent-Up 21">
            <a:extLst>
              <a:ext uri="{FF2B5EF4-FFF2-40B4-BE49-F238E27FC236}">
                <a16:creationId xmlns:a16="http://schemas.microsoft.com/office/drawing/2014/main" id="{DD32B16B-AD0B-7566-9F64-DA9D3207703B}"/>
              </a:ext>
            </a:extLst>
          </p:cNvPr>
          <p:cNvSpPr/>
          <p:nvPr userDrawn="1"/>
        </p:nvSpPr>
        <p:spPr>
          <a:xfrm rot="5400000">
            <a:off x="5695877" y="3761268"/>
            <a:ext cx="504136" cy="990490"/>
          </a:xfrm>
          <a:prstGeom prst="bentUpArrow">
            <a:avLst/>
          </a:prstGeom>
          <a:solidFill>
            <a:srgbClr val="FCE9E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55A3F76-C3FE-B636-594F-292194DCD396}"/>
              </a:ext>
            </a:extLst>
          </p:cNvPr>
          <p:cNvSpPr txBox="1"/>
          <p:nvPr userDrawn="1"/>
        </p:nvSpPr>
        <p:spPr>
          <a:xfrm>
            <a:off x="6573253" y="4138258"/>
            <a:ext cx="4990673" cy="504137"/>
          </a:xfrm>
          <a:prstGeom prst="rect">
            <a:avLst/>
          </a:prstGeom>
          <a:solidFill>
            <a:schemeClr val="bg1"/>
          </a:solidFill>
          <a:ln>
            <a:solidFill>
              <a:schemeClr val="tx1"/>
            </a:solidFill>
          </a:ln>
        </p:spPr>
        <p:txBody>
          <a:bodyPr vert="horz" wrap="square" lIns="91440" tIns="45720" rIns="91440" bIns="45720" rtlCol="0" anchor="b">
            <a:noAutofit/>
          </a:bodyPr>
          <a:lstStyle/>
          <a:p>
            <a:pPr marL="0" marR="0" indent="0" algn="ctr" defTabSz="914400" rtl="0" eaLnBrk="1" fontAlgn="auto" latinLnBrk="0" hangingPunct="1">
              <a:lnSpc>
                <a:spcPct val="85000"/>
              </a:lnSpc>
              <a:spcBef>
                <a:spcPct val="0"/>
              </a:spcBef>
              <a:spcAft>
                <a:spcPts val="0"/>
              </a:spcAft>
              <a:buClrTx/>
              <a:buSzTx/>
              <a:buFontTx/>
              <a:buNone/>
              <a:tabLst/>
            </a:pPr>
            <a:r>
              <a:rPr lang="en-US" sz="1600" b="1" cap="all" noProof="0" dirty="0">
                <a:solidFill>
                  <a:schemeClr val="tx1">
                    <a:lumMod val="95000"/>
                    <a:lumOff val="5000"/>
                  </a:schemeClr>
                </a:solidFill>
                <a:latin typeface="Calibri"/>
                <a:ea typeface="+mj-ea"/>
                <a:cs typeface="+mj-cs"/>
              </a:rPr>
              <a:t>Valuation  of all Taxable Property </a:t>
            </a:r>
          </a:p>
          <a:p>
            <a:pPr marL="0" marR="0" indent="0" algn="ctr" defTabSz="914400" rtl="0" eaLnBrk="1" fontAlgn="auto" latinLnBrk="0" hangingPunct="1">
              <a:lnSpc>
                <a:spcPct val="85000"/>
              </a:lnSpc>
              <a:spcBef>
                <a:spcPct val="0"/>
              </a:spcBef>
              <a:spcAft>
                <a:spcPts val="0"/>
              </a:spcAft>
              <a:buClrTx/>
              <a:buSzTx/>
              <a:buFontTx/>
              <a:buNone/>
              <a:tabLst/>
            </a:pPr>
            <a:r>
              <a:rPr lang="en-US" sz="1600" b="1" cap="all" noProof="0" dirty="0">
                <a:solidFill>
                  <a:schemeClr val="tx1">
                    <a:lumMod val="95000"/>
                    <a:lumOff val="5000"/>
                  </a:schemeClr>
                </a:solidFill>
                <a:latin typeface="Calibri"/>
                <a:ea typeface="+mj-ea"/>
                <a:cs typeface="+mj-cs"/>
              </a:rPr>
              <a:t>(</a:t>
            </a:r>
            <a:r>
              <a:rPr lang="en-US" sz="1400" b="1" cap="all" noProof="0" dirty="0">
                <a:solidFill>
                  <a:schemeClr val="tx1">
                    <a:lumMod val="95000"/>
                    <a:lumOff val="5000"/>
                  </a:schemeClr>
                </a:solidFill>
                <a:latin typeface="Calibri"/>
                <a:ea typeface="+mj-ea"/>
                <a:cs typeface="+mj-cs"/>
              </a:rPr>
              <a:t>established YEARLY by the Assessing Department</a:t>
            </a:r>
            <a:r>
              <a:rPr lang="en-US" sz="1600" b="1" cap="all" noProof="0" dirty="0">
                <a:solidFill>
                  <a:schemeClr val="tx1">
                    <a:lumMod val="95000"/>
                    <a:lumOff val="5000"/>
                  </a:schemeClr>
                </a:solidFill>
                <a:latin typeface="Calibri"/>
                <a:ea typeface="+mj-ea"/>
                <a:cs typeface="+mj-cs"/>
              </a:rPr>
              <a:t>)</a:t>
            </a:r>
            <a:endParaRPr kumimoji="0" lang="en-US" sz="1600" b="1" i="0" strike="noStrike" kern="1200" cap="all" spc="0" normalizeH="0" baseline="0" noProof="0" dirty="0">
              <a:ln>
                <a:noFill/>
              </a:ln>
              <a:solidFill>
                <a:schemeClr val="tx1">
                  <a:lumMod val="95000"/>
                  <a:lumOff val="5000"/>
                </a:schemeClr>
              </a:solidFill>
              <a:effectLst/>
              <a:uLnTx/>
              <a:uFillTx/>
              <a:latin typeface="Calibri"/>
              <a:ea typeface="+mj-ea"/>
              <a:cs typeface="+mj-cs"/>
            </a:endParaRPr>
          </a:p>
        </p:txBody>
      </p:sp>
      <p:sp>
        <p:nvSpPr>
          <p:cNvPr id="24" name="Arrow: Bent-Up 23">
            <a:extLst>
              <a:ext uri="{FF2B5EF4-FFF2-40B4-BE49-F238E27FC236}">
                <a16:creationId xmlns:a16="http://schemas.microsoft.com/office/drawing/2014/main" id="{93ADCF4F-73AF-044D-47B5-2CB47CB26A3C}"/>
              </a:ext>
            </a:extLst>
          </p:cNvPr>
          <p:cNvSpPr/>
          <p:nvPr userDrawn="1"/>
        </p:nvSpPr>
        <p:spPr>
          <a:xfrm rot="5400000">
            <a:off x="2577153" y="4297922"/>
            <a:ext cx="1042418" cy="2312458"/>
          </a:xfrm>
          <a:prstGeom prst="bentUpArrow">
            <a:avLst/>
          </a:prstGeom>
          <a:solidFill>
            <a:srgbClr val="FCE9E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Bent 19">
            <a:extLst>
              <a:ext uri="{FF2B5EF4-FFF2-40B4-BE49-F238E27FC236}">
                <a16:creationId xmlns:a16="http://schemas.microsoft.com/office/drawing/2014/main" id="{E5FB7195-0741-DD80-E1D1-A30B11AD6500}"/>
              </a:ext>
            </a:extLst>
          </p:cNvPr>
          <p:cNvSpPr/>
          <p:nvPr userDrawn="1"/>
        </p:nvSpPr>
        <p:spPr>
          <a:xfrm>
            <a:off x="5443464" y="2199197"/>
            <a:ext cx="984773" cy="470796"/>
          </a:xfrm>
          <a:prstGeom prst="bentArrow">
            <a:avLst/>
          </a:prstGeom>
          <a:solidFill>
            <a:srgbClr val="FCE9E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340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par>
                                <p:cTn id="42" presetID="10"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6" grpId="0" animBg="1"/>
      <p:bldP spid="17" grpId="0" animBg="1"/>
      <p:bldP spid="18" grpId="0" animBg="1"/>
      <p:bldP spid="19" grpId="0" animBg="1"/>
      <p:bldP spid="21" grpId="0" animBg="1"/>
      <p:bldP spid="22" grpId="0" animBg="1"/>
      <p:bldP spid="23" grpId="0" animBg="1"/>
      <p:bldP spid="24" grpId="0" animBg="1"/>
      <p:bldP spid="20"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E85553D-3E75-767C-ACD7-E2091342D1CB}"/>
              </a:ext>
            </a:extLst>
          </p:cNvPr>
          <p:cNvSpPr txBox="1"/>
          <p:nvPr userDrawn="1"/>
        </p:nvSpPr>
        <p:spPr>
          <a:xfrm>
            <a:off x="3017398" y="608670"/>
            <a:ext cx="6157203" cy="481532"/>
          </a:xfrm>
          <a:prstGeom prst="rect">
            <a:avLst/>
          </a:prstGeom>
          <a:solidFill>
            <a:schemeClr val="bg1"/>
          </a:solidFill>
          <a:effectLst>
            <a:glow rad="63500">
              <a:schemeClr val="accent2">
                <a:satMod val="175000"/>
                <a:alpha val="40000"/>
              </a:schemeClr>
            </a:glow>
          </a:effectLst>
        </p:spPr>
        <p:txBody>
          <a:bodyPr vert="horz" wrap="square" lIns="91440" tIns="45720" rIns="91440" bIns="45720" rtlCol="0" anchor="b">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u="sng" dirty="0">
                <a:ln w="10160">
                  <a:noFill/>
                  <a:prstDash val="solid"/>
                </a:ln>
                <a:latin typeface="Arial" panose="020B0604020202020204" pitchFamily="34" charset="0"/>
                <a:cs typeface="Arial" panose="020B0604020202020204" pitchFamily="34" charset="0"/>
              </a:rPr>
              <a:t>Carlisle &amp; the 2024 Real Estate Market</a:t>
            </a:r>
          </a:p>
        </p:txBody>
      </p:sp>
      <p:graphicFrame>
        <p:nvGraphicFramePr>
          <p:cNvPr id="14" name="Table 13">
            <a:extLst>
              <a:ext uri="{FF2B5EF4-FFF2-40B4-BE49-F238E27FC236}">
                <a16:creationId xmlns:a16="http://schemas.microsoft.com/office/drawing/2014/main" id="{498AB876-4E22-F1E8-FB85-D3EF8913A4F6}"/>
              </a:ext>
            </a:extLst>
          </p:cNvPr>
          <p:cNvGraphicFramePr>
            <a:graphicFrameLocks noGrp="1"/>
          </p:cNvGraphicFramePr>
          <p:nvPr userDrawn="1">
            <p:extLst>
              <p:ext uri="{D42A27DB-BD31-4B8C-83A1-F6EECF244321}">
                <p14:modId xmlns:p14="http://schemas.microsoft.com/office/powerpoint/2010/main" val="3462366752"/>
              </p:ext>
            </p:extLst>
          </p:nvPr>
        </p:nvGraphicFramePr>
        <p:xfrm>
          <a:off x="665588" y="1423841"/>
          <a:ext cx="4925292" cy="2552811"/>
        </p:xfrm>
        <a:graphic>
          <a:graphicData uri="http://schemas.openxmlformats.org/drawingml/2006/table">
            <a:tbl>
              <a:tblPr/>
              <a:tblGrid>
                <a:gridCol w="1889323">
                  <a:extLst>
                    <a:ext uri="{9D8B030D-6E8A-4147-A177-3AD203B41FA5}">
                      <a16:colId xmlns:a16="http://schemas.microsoft.com/office/drawing/2014/main" val="3084125063"/>
                    </a:ext>
                  </a:extLst>
                </a:gridCol>
                <a:gridCol w="1056530">
                  <a:extLst>
                    <a:ext uri="{9D8B030D-6E8A-4147-A177-3AD203B41FA5}">
                      <a16:colId xmlns:a16="http://schemas.microsoft.com/office/drawing/2014/main" val="655996618"/>
                    </a:ext>
                  </a:extLst>
                </a:gridCol>
                <a:gridCol w="1056530">
                  <a:extLst>
                    <a:ext uri="{9D8B030D-6E8A-4147-A177-3AD203B41FA5}">
                      <a16:colId xmlns:a16="http://schemas.microsoft.com/office/drawing/2014/main" val="2604376152"/>
                    </a:ext>
                  </a:extLst>
                </a:gridCol>
                <a:gridCol w="922909">
                  <a:extLst>
                    <a:ext uri="{9D8B030D-6E8A-4147-A177-3AD203B41FA5}">
                      <a16:colId xmlns:a16="http://schemas.microsoft.com/office/drawing/2014/main" val="1413364930"/>
                    </a:ext>
                  </a:extLst>
                </a:gridCol>
              </a:tblGrid>
              <a:tr h="280263">
                <a:tc>
                  <a:txBody>
                    <a:bodyPr/>
                    <a:lstStyle/>
                    <a:p>
                      <a:pPr algn="l" fontAlgn="b">
                        <a:buNone/>
                      </a:pPr>
                      <a:r>
                        <a:rPr lang="en-US" sz="1200" b="1" i="0" u="sng" strike="noStrike" dirty="0">
                          <a:solidFill>
                            <a:srgbClr val="000000"/>
                          </a:solidFill>
                          <a:effectLst/>
                          <a:latin typeface="Arial" panose="020B0604020202020204" pitchFamily="34" charset="0"/>
                        </a:rPr>
                        <a:t>Single Family Sales Data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buNone/>
                      </a:pPr>
                      <a:r>
                        <a:rPr lang="en-US" sz="1200" b="1" i="0" u="sng" strike="noStrike" dirty="0">
                          <a:solidFill>
                            <a:srgbClr val="000000"/>
                          </a:solidFill>
                          <a:effectLst/>
                          <a:latin typeface="Arial" panose="020B0604020202020204" pitchFamily="34" charset="0"/>
                        </a:rPr>
                        <a:t>2024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buNone/>
                      </a:pPr>
                      <a:r>
                        <a:rPr lang="en-US" sz="1200" b="1" i="0" u="sng" strike="noStrike" dirty="0">
                          <a:solidFill>
                            <a:srgbClr val="000000"/>
                          </a:solidFill>
                          <a:effectLst/>
                          <a:latin typeface="Arial" panose="020B0604020202020204" pitchFamily="34" charset="0"/>
                        </a:rPr>
                        <a:t>2025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buNone/>
                      </a:pPr>
                      <a:r>
                        <a:rPr lang="en-US" sz="1200" b="1" i="0" u="sng" strike="noStrike" dirty="0">
                          <a:solidFill>
                            <a:srgbClr val="000000"/>
                          </a:solidFill>
                          <a:effectLst/>
                          <a:latin typeface="Arial" panose="020B0604020202020204" pitchFamily="34" charset="0"/>
                        </a:rPr>
                        <a:t>Change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72662983"/>
                  </a:ext>
                </a:extLst>
              </a:tr>
              <a:tr h="280263">
                <a:tc>
                  <a:txBody>
                    <a:bodyPr/>
                    <a:lstStyle/>
                    <a:p>
                      <a:pPr algn="l" fontAlgn="b">
                        <a:buNone/>
                      </a:pPr>
                      <a:r>
                        <a:rPr lang="en-US" sz="1200" b="1" i="0" u="none" strike="noStrike">
                          <a:solidFill>
                            <a:srgbClr val="000000"/>
                          </a:solidFill>
                          <a:effectLst/>
                          <a:latin typeface="Arial" panose="020B0604020202020204" pitchFamily="34" charset="0"/>
                        </a:rPr>
                        <a:t>Median Days on Market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n-US" sz="1200" b="0" i="0" u="none" strike="noStrike">
                          <a:solidFill>
                            <a:srgbClr val="000000"/>
                          </a:solidFill>
                          <a:effectLst/>
                          <a:latin typeface="Arial" panose="020B060402020202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n-US" sz="1200" b="0" i="0" u="none" strike="noStrike" dirty="0">
                          <a:solidFill>
                            <a:srgbClr val="000000"/>
                          </a:solidFill>
                          <a:effectLst/>
                          <a:latin typeface="Arial" panose="020B060402020202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n-US" sz="1200" b="0" i="0" u="none" strike="noStrike" dirty="0">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9151509"/>
                  </a:ext>
                </a:extLst>
              </a:tr>
              <a:tr h="280263">
                <a:tc>
                  <a:txBody>
                    <a:bodyPr/>
                    <a:lstStyle/>
                    <a:p>
                      <a:pPr algn="l" fontAlgn="b">
                        <a:buNone/>
                      </a:pPr>
                      <a:r>
                        <a:rPr lang="en-US" sz="1200" b="1" i="0" u="none" strike="noStrike" dirty="0">
                          <a:solidFill>
                            <a:srgbClr val="000000"/>
                          </a:solidFill>
                          <a:effectLst/>
                          <a:latin typeface="Arial" panose="020B0604020202020204" pitchFamily="34" charset="0"/>
                        </a:rPr>
                        <a:t>Number of Sales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en-US" sz="1200" b="0" i="0" u="none" strike="noStrike">
                          <a:solidFill>
                            <a:srgbClr val="000000"/>
                          </a:solidFill>
                          <a:effectLst/>
                          <a:latin typeface="Arial" panose="020B0604020202020204" pitchFamily="34" charset="0"/>
                        </a:rPr>
                        <a:t>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en-US" sz="1200" b="0" i="0" u="none" strike="noStrike">
                          <a:solidFill>
                            <a:srgbClr val="000000"/>
                          </a:solidFill>
                          <a:effectLst/>
                          <a:latin typeface="Arial" panose="020B0604020202020204" pitchFamily="34" charset="0"/>
                        </a:rPr>
                        <a:t>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en-US" sz="1200" b="0" i="0" u="none" strike="noStrike" dirty="0">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133375307"/>
                  </a:ext>
                </a:extLst>
              </a:tr>
              <a:tr h="280263">
                <a:tc>
                  <a:txBody>
                    <a:bodyPr/>
                    <a:lstStyle/>
                    <a:p>
                      <a:pPr algn="l" fontAlgn="b">
                        <a:buNone/>
                      </a:pPr>
                      <a:r>
                        <a:rPr lang="en-US" sz="1200" b="1" i="0" u="none" strike="noStrike">
                          <a:solidFill>
                            <a:srgbClr val="000000"/>
                          </a:solidFill>
                          <a:effectLst/>
                          <a:latin typeface="Arial" panose="020B0604020202020204" pitchFamily="34" charset="0"/>
                        </a:rPr>
                        <a:t>Median List Price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200" b="0" i="0" u="none" strike="noStrike">
                          <a:solidFill>
                            <a:srgbClr val="000000"/>
                          </a:solidFill>
                          <a:effectLst/>
                          <a:latin typeface="Arial" panose="020B0604020202020204" pitchFamily="34" charset="0"/>
                        </a:rPr>
                        <a:t>       1,299,900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200" b="0" i="0" u="none" strike="noStrike">
                          <a:solidFill>
                            <a:srgbClr val="000000"/>
                          </a:solidFill>
                          <a:effectLst/>
                          <a:latin typeface="Arial" panose="020B0604020202020204" pitchFamily="34" charset="0"/>
                        </a:rPr>
                        <a:t>       1,424,900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200" b="0" i="0" u="none" strike="noStrike">
                          <a:solidFill>
                            <a:srgbClr val="000000"/>
                          </a:solidFill>
                          <a:effectLst/>
                          <a:latin typeface="Arial" panose="020B0604020202020204" pitchFamily="34" charset="0"/>
                        </a:rPr>
                        <a:t>       125,000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01964632"/>
                  </a:ext>
                </a:extLst>
              </a:tr>
              <a:tr h="297362">
                <a:tc>
                  <a:txBody>
                    <a:bodyPr/>
                    <a:lstStyle/>
                    <a:p>
                      <a:pPr algn="l" fontAlgn="b">
                        <a:buNone/>
                      </a:pPr>
                      <a:r>
                        <a:rPr lang="en-US" sz="1200" b="1" i="0" u="none" strike="noStrike">
                          <a:solidFill>
                            <a:srgbClr val="000000"/>
                          </a:solidFill>
                          <a:effectLst/>
                          <a:latin typeface="Arial" panose="020B0604020202020204" pitchFamily="34" charset="0"/>
                        </a:rPr>
                        <a:t>Median Sales Price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buNone/>
                      </a:pPr>
                      <a:r>
                        <a:rPr lang="en-US" sz="1200" b="0" i="0" u="none" strike="noStrike">
                          <a:solidFill>
                            <a:srgbClr val="000000"/>
                          </a:solidFill>
                          <a:effectLst/>
                          <a:latin typeface="Arial" panose="020B0604020202020204" pitchFamily="34" charset="0"/>
                        </a:rPr>
                        <a:t>       1,365,000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buNone/>
                      </a:pPr>
                      <a:r>
                        <a:rPr lang="en-US" sz="1200" b="0" i="0" u="none" strike="noStrike">
                          <a:solidFill>
                            <a:srgbClr val="000000"/>
                          </a:solidFill>
                          <a:effectLst/>
                          <a:latin typeface="Arial" panose="020B0604020202020204" pitchFamily="34" charset="0"/>
                        </a:rPr>
                        <a:t>       1,440,000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buNone/>
                      </a:pPr>
                      <a:r>
                        <a:rPr lang="en-US" sz="1200" b="0" i="0" u="none" strike="noStrike" dirty="0">
                          <a:solidFill>
                            <a:srgbClr val="000000"/>
                          </a:solidFill>
                          <a:effectLst/>
                          <a:latin typeface="Arial" panose="020B0604020202020204" pitchFamily="34" charset="0"/>
                        </a:rPr>
                        <a:t>         75,000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972640436"/>
                  </a:ext>
                </a:extLst>
              </a:tr>
              <a:tr h="280263">
                <a:tc>
                  <a:txBody>
                    <a:bodyPr/>
                    <a:lstStyle/>
                    <a:p>
                      <a:pPr algn="l" rtl="0" fontAlgn="ctr">
                        <a:buNone/>
                      </a:pPr>
                      <a:r>
                        <a:rPr lang="en-US" sz="1200" b="1" i="0" u="none" strike="noStrike">
                          <a:solidFill>
                            <a:srgbClr val="000000"/>
                          </a:solidFill>
                          <a:effectLst/>
                          <a:latin typeface="Arial" panose="020B0604020202020204" pitchFamily="34" charset="0"/>
                        </a:rPr>
                        <a:t>Sale to List Price Ratio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n-US" sz="1200" b="0" i="0" u="none" strike="noStrike">
                          <a:solidFill>
                            <a:srgbClr val="000000"/>
                          </a:solidFill>
                          <a:effectLst/>
                          <a:latin typeface="Arial" panose="020B0604020202020204" pitchFamily="34" charset="0"/>
                        </a:rPr>
                        <a:t>101.3%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n-US" sz="1200" b="0" i="0" u="none" strike="noStrike">
                          <a:solidFill>
                            <a:srgbClr val="000000"/>
                          </a:solidFill>
                          <a:effectLst/>
                          <a:latin typeface="Arial" panose="020B0604020202020204" pitchFamily="34" charset="0"/>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n-US" sz="1200" b="0" i="0" u="none" strike="noStrike" dirty="0">
                          <a:solidFill>
                            <a:srgbClr val="000000"/>
                          </a:solidFill>
                          <a:effectLst/>
                          <a:latin typeface="Arial" panose="020B06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3884321"/>
                  </a:ext>
                </a:extLst>
              </a:tr>
              <a:tr h="280263">
                <a:tc>
                  <a:txBody>
                    <a:bodyPr/>
                    <a:lstStyle/>
                    <a:p>
                      <a:pPr algn="l" fontAlgn="b">
                        <a:buNone/>
                      </a:pPr>
                      <a:r>
                        <a:rPr lang="en-US" sz="1200" b="1" i="0" u="none" strike="noStrike">
                          <a:solidFill>
                            <a:srgbClr val="000000"/>
                          </a:solidFill>
                          <a:effectLst/>
                          <a:latin typeface="Arial" panose="020B0604020202020204" pitchFamily="34" charset="0"/>
                        </a:rPr>
                        <a:t>Gross Living Area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buNone/>
                      </a:pPr>
                      <a:r>
                        <a:rPr lang="en-US" sz="1200" b="0" i="0" u="none" strike="noStrike" dirty="0">
                          <a:solidFill>
                            <a:srgbClr val="000000"/>
                          </a:solidFill>
                          <a:effectLst/>
                          <a:latin typeface="Arial" panose="020B0604020202020204" pitchFamily="34" charset="0"/>
                        </a:rPr>
                        <a:t>               3,255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buNone/>
                      </a:pPr>
                      <a:r>
                        <a:rPr lang="en-US" sz="1200" b="0" i="0" u="none" strike="noStrike" dirty="0">
                          <a:solidFill>
                            <a:srgbClr val="000000"/>
                          </a:solidFill>
                          <a:effectLst/>
                          <a:latin typeface="Arial" panose="020B0604020202020204" pitchFamily="34" charset="0"/>
                        </a:rPr>
                        <a:t>               3,919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buNone/>
                      </a:pPr>
                      <a:r>
                        <a:rPr lang="en-US" sz="1200" b="0" i="0" u="none" strike="noStrike" dirty="0">
                          <a:solidFill>
                            <a:srgbClr val="000000"/>
                          </a:solidFill>
                          <a:effectLst/>
                          <a:latin typeface="Arial" panose="020B0604020202020204" pitchFamily="34" charset="0"/>
                        </a:rPr>
                        <a:t>               664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81383762"/>
                  </a:ext>
                </a:extLst>
              </a:tr>
              <a:tr h="280263">
                <a:tc>
                  <a:txBody>
                    <a:bodyPr/>
                    <a:lstStyle/>
                    <a:p>
                      <a:pPr algn="l" fontAlgn="b">
                        <a:buNone/>
                      </a:pPr>
                      <a:r>
                        <a:rPr lang="en-US" sz="1200" b="1" i="0" u="none" strike="noStrike">
                          <a:solidFill>
                            <a:srgbClr val="000000"/>
                          </a:solidFill>
                          <a:effectLst/>
                          <a:latin typeface="Arial" panose="020B0604020202020204" pitchFamily="34" charset="0"/>
                        </a:rPr>
                        <a:t>A.S.R. (Starting)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200" b="0" i="0" u="none" strike="noStrike">
                          <a:solidFill>
                            <a:srgbClr val="000000"/>
                          </a:solidFill>
                          <a:effectLst/>
                          <a:latin typeface="Arial" panose="020B0604020202020204" pitchFamily="34" charset="0"/>
                        </a:rPr>
                        <a:t>                 0.93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200" b="0" i="0" u="none" strike="noStrike">
                          <a:solidFill>
                            <a:srgbClr val="000000"/>
                          </a:solidFill>
                          <a:effectLst/>
                          <a:latin typeface="Arial" panose="020B0604020202020204" pitchFamily="34" charset="0"/>
                        </a:rPr>
                        <a:t>                 0.93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200" b="0" i="0" u="none" strike="noStrike">
                          <a:solidFill>
                            <a:srgbClr val="000000"/>
                          </a:solidFill>
                          <a:effectLst/>
                          <a:latin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8714121"/>
                  </a:ext>
                </a:extLst>
              </a:tr>
              <a:tr h="293608">
                <a:tc>
                  <a:txBody>
                    <a:bodyPr/>
                    <a:lstStyle/>
                    <a:p>
                      <a:pPr algn="l" fontAlgn="b">
                        <a:buNone/>
                      </a:pPr>
                      <a:r>
                        <a:rPr lang="en-US" sz="1200" b="1" i="0" u="none" strike="noStrike">
                          <a:solidFill>
                            <a:srgbClr val="000000"/>
                          </a:solidFill>
                          <a:effectLst/>
                          <a:latin typeface="Arial" panose="020B0604020202020204" pitchFamily="34" charset="0"/>
                        </a:rPr>
                        <a:t>A.S.R. (Final)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buNone/>
                      </a:pPr>
                      <a:r>
                        <a:rPr lang="en-US" sz="1200" b="0" i="0" u="none" strike="noStrike">
                          <a:solidFill>
                            <a:srgbClr val="000000"/>
                          </a:solidFill>
                          <a:effectLst/>
                          <a:latin typeface="Arial" panose="020B0604020202020204" pitchFamily="34" charset="0"/>
                        </a:rPr>
                        <a:t>                 0.96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buNone/>
                      </a:pPr>
                      <a:r>
                        <a:rPr lang="en-US" sz="1200" b="0" i="0" u="none" strike="noStrike">
                          <a:solidFill>
                            <a:srgbClr val="000000"/>
                          </a:solidFill>
                          <a:effectLst/>
                          <a:latin typeface="Arial" panose="020B0604020202020204" pitchFamily="34" charset="0"/>
                        </a:rPr>
                        <a:t>                 0.98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buNone/>
                      </a:pPr>
                      <a:r>
                        <a:rPr lang="en-US" sz="1200" b="0" i="0" u="none" strike="noStrike" dirty="0">
                          <a:solidFill>
                            <a:srgbClr val="000000"/>
                          </a:solidFill>
                          <a:effectLst/>
                          <a:latin typeface="Arial" panose="020B0604020202020204" pitchFamily="34" charset="0"/>
                        </a:rPr>
                        <a:t>              0.02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26103247"/>
                  </a:ext>
                </a:extLst>
              </a:tr>
            </a:tbl>
          </a:graphicData>
        </a:graphic>
      </p:graphicFrame>
      <p:sp>
        <p:nvSpPr>
          <p:cNvPr id="17" name="TextBox 16">
            <a:extLst>
              <a:ext uri="{FF2B5EF4-FFF2-40B4-BE49-F238E27FC236}">
                <a16:creationId xmlns:a16="http://schemas.microsoft.com/office/drawing/2014/main" id="{06308EF1-4EB9-AFA0-E212-EC554694034B}"/>
              </a:ext>
            </a:extLst>
          </p:cNvPr>
          <p:cNvSpPr txBox="1"/>
          <p:nvPr userDrawn="1"/>
        </p:nvSpPr>
        <p:spPr>
          <a:xfrm>
            <a:off x="5956013" y="1423841"/>
            <a:ext cx="5430412" cy="2585323"/>
          </a:xfrm>
          <a:prstGeom prst="rect">
            <a:avLst/>
          </a:prstGeom>
          <a:solidFill>
            <a:schemeClr val="bg1"/>
          </a:solidFill>
          <a:ln w="15875">
            <a:solidFill>
              <a:schemeClr val="tx1"/>
            </a:solidFill>
          </a:ln>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Marketing time and sales volume remain unchanged from previous calendar year</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Increases to median list &amp; sale price are, in part, due to larger homes sold in 2025</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Sale to List Ratio reflects similar expectations of buyer and sellers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2 straight years of “normal” market appreciation </a:t>
            </a:r>
          </a:p>
          <a:p>
            <a:pPr marL="0" indent="0">
              <a:buFontTx/>
              <a:buNone/>
            </a:pPr>
            <a:r>
              <a:rPr lang="en-US" dirty="0">
                <a:latin typeface="Arial" panose="020B0604020202020204" pitchFamily="34" charset="0"/>
                <a:cs typeface="Arial" panose="020B0604020202020204" pitchFamily="34" charset="0"/>
              </a:rPr>
              <a:t>     (5%+-) per year indicative of market stabilization</a:t>
            </a:r>
          </a:p>
          <a:p>
            <a:pPr marL="0" indent="0">
              <a:buFontTx/>
              <a:buNone/>
            </a:pPr>
            <a:endParaRPr lang="en-US"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8B0A0E1A-CBA5-0B14-7FF6-9DFF0433F537}"/>
              </a:ext>
            </a:extLst>
          </p:cNvPr>
          <p:cNvSpPr txBox="1"/>
          <p:nvPr userDrawn="1"/>
        </p:nvSpPr>
        <p:spPr>
          <a:xfrm>
            <a:off x="3984335" y="4210951"/>
            <a:ext cx="4223328" cy="369332"/>
          </a:xfrm>
          <a:prstGeom prst="rect">
            <a:avLst/>
          </a:prstGeom>
          <a:solidFill>
            <a:schemeClr val="bg1"/>
          </a:solidFill>
          <a:effectLst>
            <a:glow rad="63500">
              <a:schemeClr val="accent2">
                <a:satMod val="175000"/>
                <a:alpha val="40000"/>
              </a:schemeClr>
            </a:glow>
          </a:effectLst>
        </p:spPr>
        <p:txBody>
          <a:bodyPr wrap="square" rtlCol="0">
            <a:spAutoFit/>
          </a:bodyPr>
          <a:lstStyle/>
          <a:p>
            <a:r>
              <a:rPr lang="en-US" b="1" u="sng" dirty="0">
                <a:latin typeface="Arial" panose="020B0604020202020204" pitchFamily="34" charset="0"/>
                <a:cs typeface="Arial" panose="020B0604020202020204" pitchFamily="34" charset="0"/>
              </a:rPr>
              <a:t>Fiscal Year 2026 Valuation Highlights</a:t>
            </a:r>
            <a:endParaRPr lang="en-US" dirty="0"/>
          </a:p>
        </p:txBody>
      </p:sp>
      <p:sp>
        <p:nvSpPr>
          <p:cNvPr id="19" name="TextBox 18">
            <a:extLst>
              <a:ext uri="{FF2B5EF4-FFF2-40B4-BE49-F238E27FC236}">
                <a16:creationId xmlns:a16="http://schemas.microsoft.com/office/drawing/2014/main" id="{2D2B6B20-D3E4-8356-68BF-D0BAE01FAC69}"/>
              </a:ext>
            </a:extLst>
          </p:cNvPr>
          <p:cNvSpPr txBox="1"/>
          <p:nvPr userDrawn="1"/>
        </p:nvSpPr>
        <p:spPr>
          <a:xfrm>
            <a:off x="923622" y="4808236"/>
            <a:ext cx="4587011" cy="369332"/>
          </a:xfrm>
          <a:prstGeom prst="rect">
            <a:avLst/>
          </a:prstGeom>
          <a:solidFill>
            <a:schemeClr val="bg1"/>
          </a:solidFill>
          <a:effectLst>
            <a:glow rad="63500">
              <a:schemeClr val="accent2">
                <a:satMod val="175000"/>
                <a:alpha val="40000"/>
              </a:schemeClr>
            </a:glow>
          </a:effectLst>
        </p:spPr>
        <p:txBody>
          <a:bodyPr wrap="square" rtlCol="0">
            <a:spAutoFit/>
          </a:bodyPr>
          <a:lstStyle/>
          <a:p>
            <a:r>
              <a:rPr lang="en-US" b="0" dirty="0">
                <a:latin typeface="Arial" panose="020B0604020202020204" pitchFamily="34" charset="0"/>
                <a:cs typeface="Arial" panose="020B0604020202020204" pitchFamily="34" charset="0"/>
              </a:rPr>
              <a:t>1) Targeted adjustments to land values</a:t>
            </a:r>
          </a:p>
        </p:txBody>
      </p:sp>
      <p:sp>
        <p:nvSpPr>
          <p:cNvPr id="20" name="TextBox 19">
            <a:extLst>
              <a:ext uri="{FF2B5EF4-FFF2-40B4-BE49-F238E27FC236}">
                <a16:creationId xmlns:a16="http://schemas.microsoft.com/office/drawing/2014/main" id="{E49209F3-29CC-6859-BB15-561EDB4D7A37}"/>
              </a:ext>
            </a:extLst>
          </p:cNvPr>
          <p:cNvSpPr txBox="1"/>
          <p:nvPr userDrawn="1"/>
        </p:nvSpPr>
        <p:spPr>
          <a:xfrm>
            <a:off x="923622" y="5511207"/>
            <a:ext cx="4587011" cy="646331"/>
          </a:xfrm>
          <a:prstGeom prst="rect">
            <a:avLst/>
          </a:prstGeom>
          <a:solidFill>
            <a:schemeClr val="bg1"/>
          </a:solidFill>
          <a:effectLst>
            <a:glow rad="63500">
              <a:schemeClr val="accent2">
                <a:satMod val="175000"/>
                <a:alpha val="40000"/>
              </a:schemeClr>
            </a:glow>
          </a:effectLst>
        </p:spPr>
        <p:txBody>
          <a:bodyPr wrap="square" rtlCol="0">
            <a:spAutoFit/>
          </a:bodyPr>
          <a:lstStyle/>
          <a:p>
            <a:pPr marL="342900" indent="-342900">
              <a:buAutoNum type="arabicParenR" startAt="2"/>
            </a:pPr>
            <a:r>
              <a:rPr lang="en-US" b="0" dirty="0">
                <a:latin typeface="Arial" panose="020B0604020202020204" pitchFamily="34" charset="0"/>
                <a:cs typeface="Arial" panose="020B0604020202020204" pitchFamily="34" charset="0"/>
              </a:rPr>
              <a:t>Building value adjustments made for all building styles </a:t>
            </a:r>
          </a:p>
        </p:txBody>
      </p:sp>
      <p:sp>
        <p:nvSpPr>
          <p:cNvPr id="21" name="TextBox 20">
            <a:extLst>
              <a:ext uri="{FF2B5EF4-FFF2-40B4-BE49-F238E27FC236}">
                <a16:creationId xmlns:a16="http://schemas.microsoft.com/office/drawing/2014/main" id="{E931A6C5-5276-0CB1-F9F5-FE7B3398995E}"/>
              </a:ext>
            </a:extLst>
          </p:cNvPr>
          <p:cNvSpPr txBox="1"/>
          <p:nvPr userDrawn="1"/>
        </p:nvSpPr>
        <p:spPr>
          <a:xfrm>
            <a:off x="6074064" y="4808236"/>
            <a:ext cx="4824844" cy="369332"/>
          </a:xfrm>
          <a:prstGeom prst="rect">
            <a:avLst/>
          </a:prstGeom>
          <a:solidFill>
            <a:schemeClr val="bg1"/>
          </a:solidFill>
          <a:effectLst>
            <a:glow rad="63500">
              <a:schemeClr val="accent2">
                <a:satMod val="175000"/>
                <a:alpha val="40000"/>
              </a:schemeClr>
            </a:glow>
          </a:effectLst>
        </p:spPr>
        <p:txBody>
          <a:bodyPr wrap="square" rtlCol="0">
            <a:spAutoFit/>
          </a:bodyPr>
          <a:lstStyle/>
          <a:p>
            <a:r>
              <a:rPr lang="en-US" b="0" dirty="0">
                <a:latin typeface="Arial" panose="020B0604020202020204" pitchFamily="34" charset="0"/>
                <a:cs typeface="Arial" panose="020B0604020202020204" pitchFamily="34" charset="0"/>
              </a:rPr>
              <a:t>3) Average single family value = 1,356,763</a:t>
            </a:r>
          </a:p>
        </p:txBody>
      </p:sp>
      <p:sp>
        <p:nvSpPr>
          <p:cNvPr id="22" name="TextBox 21">
            <a:extLst>
              <a:ext uri="{FF2B5EF4-FFF2-40B4-BE49-F238E27FC236}">
                <a16:creationId xmlns:a16="http://schemas.microsoft.com/office/drawing/2014/main" id="{C24710EC-3C56-0833-307F-9892E9BCA723}"/>
              </a:ext>
            </a:extLst>
          </p:cNvPr>
          <p:cNvSpPr txBox="1"/>
          <p:nvPr userDrawn="1"/>
        </p:nvSpPr>
        <p:spPr>
          <a:xfrm>
            <a:off x="6074062" y="5511207"/>
            <a:ext cx="5194315" cy="646331"/>
          </a:xfrm>
          <a:prstGeom prst="rect">
            <a:avLst/>
          </a:prstGeom>
          <a:solidFill>
            <a:schemeClr val="bg1"/>
          </a:solidFill>
          <a:effectLst>
            <a:glow rad="63500">
              <a:schemeClr val="accent2">
                <a:satMod val="175000"/>
                <a:alpha val="40000"/>
              </a:schemeClr>
            </a:glow>
          </a:effectLst>
        </p:spPr>
        <p:txBody>
          <a:bodyPr wrap="square" rtlCol="0">
            <a:spAutoFit/>
          </a:bodyPr>
          <a:lstStyle/>
          <a:p>
            <a:r>
              <a:rPr lang="en-US" b="0" dirty="0">
                <a:latin typeface="Arial" panose="020B0604020202020204" pitchFamily="34" charset="0"/>
                <a:cs typeface="Arial" panose="020B0604020202020204" pitchFamily="34" charset="0"/>
              </a:rPr>
              <a:t>4) $390,244 in taxable New Growth to tax levy base</a:t>
            </a:r>
          </a:p>
        </p:txBody>
      </p:sp>
    </p:spTree>
    <p:extLst>
      <p:ext uri="{BB962C8B-B14F-4D97-AF65-F5344CB8AC3E}">
        <p14:creationId xmlns:p14="http://schemas.microsoft.com/office/powerpoint/2010/main" val="2941420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F1071B9-4EC7-98A3-00E9-201100FFB2D9}"/>
              </a:ext>
            </a:extLst>
          </p:cNvPr>
          <p:cNvSpPr txBox="1"/>
          <p:nvPr userDrawn="1"/>
        </p:nvSpPr>
        <p:spPr>
          <a:xfrm>
            <a:off x="486774" y="524389"/>
            <a:ext cx="2194642" cy="338554"/>
          </a:xfrm>
          <a:prstGeom prst="rect">
            <a:avLst/>
          </a:prstGeom>
          <a:solidFill>
            <a:schemeClr val="bg1"/>
          </a:solidFill>
          <a:ln>
            <a:noFill/>
          </a:ln>
          <a:effectLst>
            <a:glow rad="635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1600" b="1" i="1" dirty="0">
                <a:latin typeface="Garamond" panose="02020404030301010803" pitchFamily="18" charset="0"/>
                <a:cs typeface="Arial" panose="020B0604020202020204" pitchFamily="34" charset="0"/>
              </a:rPr>
              <a:t>Classification Option 1</a:t>
            </a:r>
          </a:p>
        </p:txBody>
      </p:sp>
      <p:sp>
        <p:nvSpPr>
          <p:cNvPr id="11" name="TextBox 10">
            <a:extLst>
              <a:ext uri="{FF2B5EF4-FFF2-40B4-BE49-F238E27FC236}">
                <a16:creationId xmlns:a16="http://schemas.microsoft.com/office/drawing/2014/main" id="{7387496C-AEA3-9B36-FBAD-CB39B65B03F8}"/>
              </a:ext>
            </a:extLst>
          </p:cNvPr>
          <p:cNvSpPr txBox="1"/>
          <p:nvPr userDrawn="1"/>
        </p:nvSpPr>
        <p:spPr>
          <a:xfrm>
            <a:off x="3148609" y="529001"/>
            <a:ext cx="6128493" cy="446276"/>
          </a:xfrm>
          <a:prstGeom prst="rect">
            <a:avLst/>
          </a:prstGeom>
          <a:solidFill>
            <a:schemeClr val="bg1"/>
          </a:solidFill>
          <a:ln>
            <a:noFill/>
          </a:ln>
          <a:effectLst>
            <a:glow rad="635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a:ln w="10160">
                  <a:noFill/>
                  <a:prstDash val="solid"/>
                </a:ln>
                <a:uLnTx/>
                <a:uFillTx/>
                <a:latin typeface="Arial" panose="020B0604020202020204" pitchFamily="34" charset="0"/>
                <a:cs typeface="Arial" panose="020B0604020202020204" pitchFamily="34" charset="0"/>
              </a:rPr>
              <a:t>Selection of a Minimum Residential Factor</a:t>
            </a:r>
          </a:p>
        </p:txBody>
      </p:sp>
      <p:sp>
        <p:nvSpPr>
          <p:cNvPr id="28" name="Rectangle 27">
            <a:extLst>
              <a:ext uri="{FF2B5EF4-FFF2-40B4-BE49-F238E27FC236}">
                <a16:creationId xmlns:a16="http://schemas.microsoft.com/office/drawing/2014/main" id="{D725E154-B273-1566-B646-278727240163}"/>
              </a:ext>
            </a:extLst>
          </p:cNvPr>
          <p:cNvSpPr/>
          <p:nvPr userDrawn="1"/>
        </p:nvSpPr>
        <p:spPr>
          <a:xfrm>
            <a:off x="7655782" y="1973108"/>
            <a:ext cx="4047407" cy="276999"/>
          </a:xfrm>
          <a:prstGeom prst="rect">
            <a:avLst/>
          </a:prstGeom>
          <a:solidFill>
            <a:schemeClr val="bg1"/>
          </a:solidFill>
          <a:ln>
            <a:noFill/>
          </a:ln>
          <a:effectLst>
            <a:glow rad="635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fontAlgn="b"/>
            <a:r>
              <a:rPr lang="en-US" sz="1200" b="1" dirty="0">
                <a:latin typeface="Arial" panose="020B0604020202020204" pitchFamily="34" charset="0"/>
                <a:cs typeface="Arial" panose="020B0604020202020204" pitchFamily="34" charset="0"/>
              </a:rPr>
              <a:t>Select a "Single Tax Rate" - Residential Factor of  1 </a:t>
            </a:r>
          </a:p>
        </p:txBody>
      </p:sp>
      <p:sp>
        <p:nvSpPr>
          <p:cNvPr id="31" name="Arrow: Right 30">
            <a:extLst>
              <a:ext uri="{FF2B5EF4-FFF2-40B4-BE49-F238E27FC236}">
                <a16:creationId xmlns:a16="http://schemas.microsoft.com/office/drawing/2014/main" id="{B2C5DC16-EC22-BD30-C859-3DF5B82F2A62}"/>
              </a:ext>
            </a:extLst>
          </p:cNvPr>
          <p:cNvSpPr/>
          <p:nvPr userDrawn="1"/>
        </p:nvSpPr>
        <p:spPr>
          <a:xfrm>
            <a:off x="7041589" y="2041089"/>
            <a:ext cx="507941" cy="141038"/>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9FDF628C-7BB6-5798-A0AA-749394EC4B6F}"/>
              </a:ext>
            </a:extLst>
          </p:cNvPr>
          <p:cNvGrpSpPr/>
          <p:nvPr userDrawn="1"/>
        </p:nvGrpSpPr>
        <p:grpSpPr>
          <a:xfrm>
            <a:off x="6978335" y="2300799"/>
            <a:ext cx="512792" cy="1801091"/>
            <a:chOff x="6978335" y="2300799"/>
            <a:chExt cx="512792" cy="1801091"/>
          </a:xfrm>
        </p:grpSpPr>
        <p:cxnSp>
          <p:nvCxnSpPr>
            <p:cNvPr id="39" name="Straight Arrow Connector 38">
              <a:extLst>
                <a:ext uri="{FF2B5EF4-FFF2-40B4-BE49-F238E27FC236}">
                  <a16:creationId xmlns:a16="http://schemas.microsoft.com/office/drawing/2014/main" id="{20DA9D78-CEA5-02AE-939C-50DA6861700B}"/>
                </a:ext>
              </a:extLst>
            </p:cNvPr>
            <p:cNvCxnSpPr>
              <a:cxnSpLocks/>
            </p:cNvCxnSpPr>
            <p:nvPr userDrawn="1"/>
          </p:nvCxnSpPr>
          <p:spPr>
            <a:xfrm flipH="1" flipV="1">
              <a:off x="6978335" y="4097979"/>
              <a:ext cx="326461" cy="391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8169A55B-D4A4-E85E-0A09-78E8E3ED3EAA}"/>
                </a:ext>
              </a:extLst>
            </p:cNvPr>
            <p:cNvCxnSpPr>
              <a:cxnSpLocks/>
            </p:cNvCxnSpPr>
            <p:nvPr userDrawn="1"/>
          </p:nvCxnSpPr>
          <p:spPr>
            <a:xfrm>
              <a:off x="7304796" y="2300799"/>
              <a:ext cx="0" cy="1801091"/>
            </a:xfrm>
            <a:prstGeom prst="line">
              <a:avLst/>
            </a:prstGeom>
            <a:ln w="412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3FDF3B28-E6C3-66CA-09A1-9766C4E7834B}"/>
                </a:ext>
              </a:extLst>
            </p:cNvPr>
            <p:cNvCxnSpPr>
              <a:cxnSpLocks/>
            </p:cNvCxnSpPr>
            <p:nvPr userDrawn="1"/>
          </p:nvCxnSpPr>
          <p:spPr>
            <a:xfrm flipH="1">
              <a:off x="7012062" y="2300799"/>
              <a:ext cx="292734"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A2CD1D65-56DD-06A8-5FDA-FC849317B18E}"/>
                </a:ext>
              </a:extLst>
            </p:cNvPr>
            <p:cNvCxnSpPr>
              <a:cxnSpLocks/>
            </p:cNvCxnSpPr>
            <p:nvPr userDrawn="1"/>
          </p:nvCxnSpPr>
          <p:spPr>
            <a:xfrm>
              <a:off x="7295560" y="3220523"/>
              <a:ext cx="195567"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47" name="Rectangle 46">
            <a:extLst>
              <a:ext uri="{FF2B5EF4-FFF2-40B4-BE49-F238E27FC236}">
                <a16:creationId xmlns:a16="http://schemas.microsoft.com/office/drawing/2014/main" id="{2CA83CBF-7710-5FBB-7E48-4054C4CF4AFF}"/>
              </a:ext>
            </a:extLst>
          </p:cNvPr>
          <p:cNvSpPr/>
          <p:nvPr userDrawn="1"/>
        </p:nvSpPr>
        <p:spPr>
          <a:xfrm>
            <a:off x="7668430" y="2382049"/>
            <a:ext cx="4047407" cy="1815882"/>
          </a:xfrm>
          <a:prstGeom prst="rect">
            <a:avLst/>
          </a:prstGeom>
          <a:solidFill>
            <a:schemeClr val="bg1"/>
          </a:solidFill>
          <a:ln>
            <a:noFill/>
          </a:ln>
          <a:effectLst>
            <a:glow rad="635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l" fontAlgn="b"/>
            <a:r>
              <a:rPr lang="en-US" sz="1400" b="1" dirty="0">
                <a:latin typeface="Arial" panose="020B0604020202020204" pitchFamily="34" charset="0"/>
                <a:cs typeface="Arial" panose="020B0604020202020204" pitchFamily="34" charset="0"/>
              </a:rPr>
              <a:t>Select a</a:t>
            </a:r>
            <a:r>
              <a:rPr lang="en-US" sz="1400" b="1" baseline="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Residential Factor other</a:t>
            </a:r>
            <a:r>
              <a:rPr lang="en-US" sz="1400" b="1" baseline="0" dirty="0">
                <a:latin typeface="Arial" panose="020B0604020202020204" pitchFamily="34" charset="0"/>
                <a:cs typeface="Arial" panose="020B0604020202020204" pitchFamily="34" charset="0"/>
              </a:rPr>
              <a:t> than 1 </a:t>
            </a:r>
          </a:p>
          <a:p>
            <a:pPr algn="l" fontAlgn="b"/>
            <a:r>
              <a:rPr lang="en-US" sz="1400" b="1" baseline="0" dirty="0">
                <a:latin typeface="Arial" panose="020B0604020202020204" pitchFamily="34" charset="0"/>
                <a:cs typeface="Arial" panose="020B0604020202020204" pitchFamily="34" charset="0"/>
              </a:rPr>
              <a:t> - shifts additional tax burden to the C.I.P.  property classes.</a:t>
            </a:r>
          </a:p>
          <a:p>
            <a:pPr algn="l" fontAlgn="b"/>
            <a:endParaRPr lang="en-US" sz="1400" b="1" baseline="0" dirty="0">
              <a:latin typeface="Arial" panose="020B0604020202020204" pitchFamily="34" charset="0"/>
              <a:cs typeface="Arial" panose="020B0604020202020204" pitchFamily="34" charset="0"/>
            </a:endParaRPr>
          </a:p>
          <a:p>
            <a:pPr algn="l" fontAlgn="b"/>
            <a:r>
              <a:rPr lang="en-US" sz="1400" b="1" baseline="0" dirty="0">
                <a:latin typeface="Arial" panose="020B0604020202020204" pitchFamily="34" charset="0"/>
                <a:cs typeface="Arial" panose="020B0604020202020204" pitchFamily="34" charset="0"/>
              </a:rPr>
              <a:t>Maximum C.I.P. Shift allowed is 150</a:t>
            </a:r>
          </a:p>
          <a:p>
            <a:pPr algn="l" fontAlgn="b"/>
            <a:endParaRPr lang="en-US" sz="1400" b="1" baseline="0" dirty="0">
              <a:latin typeface="Arial" panose="020B0604020202020204" pitchFamily="34" charset="0"/>
              <a:cs typeface="Arial" panose="020B0604020202020204" pitchFamily="34" charset="0"/>
            </a:endParaRPr>
          </a:p>
          <a:p>
            <a:pPr algn="l" fontAlgn="b"/>
            <a:r>
              <a:rPr lang="en-US" sz="1400" b="1" baseline="0" dirty="0">
                <a:latin typeface="Arial" panose="020B0604020202020204" pitchFamily="34" charset="0"/>
                <a:cs typeface="Arial" panose="020B0604020202020204" pitchFamily="34" charset="0"/>
              </a:rPr>
              <a:t>Maximum C.I.P. Shift of 150 will save the average single family home $149</a:t>
            </a:r>
            <a:endParaRPr lang="en-US" sz="1200" b="1" dirty="0">
              <a:latin typeface="Arial" panose="020B0604020202020204" pitchFamily="34" charset="0"/>
              <a:cs typeface="Arial" panose="020B0604020202020204" pitchFamily="34" charset="0"/>
            </a:endParaRPr>
          </a:p>
        </p:txBody>
      </p:sp>
      <p:sp>
        <p:nvSpPr>
          <p:cNvPr id="49" name="Arrow: Chevron 48">
            <a:extLst>
              <a:ext uri="{FF2B5EF4-FFF2-40B4-BE49-F238E27FC236}">
                <a16:creationId xmlns:a16="http://schemas.microsoft.com/office/drawing/2014/main" id="{277C3FAC-B96A-735A-7B7F-27F7BFE26431}"/>
              </a:ext>
            </a:extLst>
          </p:cNvPr>
          <p:cNvSpPr/>
          <p:nvPr userDrawn="1"/>
        </p:nvSpPr>
        <p:spPr>
          <a:xfrm>
            <a:off x="425771" y="4010858"/>
            <a:ext cx="187481" cy="174242"/>
          </a:xfrm>
          <a:prstGeom prst="chevron">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Rectangle 50">
            <a:extLst>
              <a:ext uri="{FF2B5EF4-FFF2-40B4-BE49-F238E27FC236}">
                <a16:creationId xmlns:a16="http://schemas.microsoft.com/office/drawing/2014/main" id="{36579821-AF5D-3189-68A3-EAD4492B1F2C}"/>
              </a:ext>
            </a:extLst>
          </p:cNvPr>
          <p:cNvSpPr/>
          <p:nvPr userDrawn="1"/>
        </p:nvSpPr>
        <p:spPr>
          <a:xfrm>
            <a:off x="1831640" y="4550776"/>
            <a:ext cx="8528716" cy="1446550"/>
          </a:xfrm>
          <a:prstGeom prst="rect">
            <a:avLst/>
          </a:prstGeom>
          <a:solidFill>
            <a:schemeClr val="bg1"/>
          </a:solidFill>
          <a:ln>
            <a:noFill/>
          </a:ln>
          <a:effectLst>
            <a:glow rad="635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2000" b="1" u="sng" dirty="0">
                <a:latin typeface="Arial" panose="020B0604020202020204" pitchFamily="34" charset="0"/>
                <a:cs typeface="Arial" panose="020B0604020202020204" pitchFamily="34" charset="0"/>
              </a:rPr>
              <a:t>Board of Assessors Recommendation:</a:t>
            </a:r>
            <a:endParaRPr lang="en-US" sz="2000" b="1" dirty="0">
              <a:latin typeface="Arial" panose="020B0604020202020204" pitchFamily="34" charset="0"/>
              <a:cs typeface="Arial" panose="020B0604020202020204" pitchFamily="34" charset="0"/>
            </a:endParaRPr>
          </a:p>
          <a:p>
            <a:pPr algn="ctr"/>
            <a:r>
              <a:rPr lang="en-US" sz="2000" b="1" dirty="0">
                <a:latin typeface="Arial" panose="020B0604020202020204" pitchFamily="34" charset="0"/>
                <a:cs typeface="Arial" panose="020B0604020202020204" pitchFamily="34" charset="0"/>
              </a:rPr>
              <a:t> </a:t>
            </a:r>
            <a:r>
              <a:rPr lang="en-US" sz="1600" u="sng" dirty="0">
                <a:latin typeface="Arial" panose="020B0604020202020204" pitchFamily="34" charset="0"/>
                <a:cs typeface="Arial" panose="020B0604020202020204" pitchFamily="34" charset="0"/>
              </a:rPr>
              <a:t>Residential Factor of 1 and a single tax rate for all property classes</a:t>
            </a:r>
          </a:p>
          <a:p>
            <a:pPr algn="ctr"/>
            <a:r>
              <a:rPr lang="en-US" sz="1600" u="none" baseline="0" dirty="0">
                <a:latin typeface="Arial" panose="020B0604020202020204" pitchFamily="34" charset="0"/>
                <a:cs typeface="Arial" panose="020B0604020202020204" pitchFamily="34" charset="0"/>
              </a:rPr>
              <a:t>Small number C.I.P properties would see significant real estate tax increase with limited savings to the average single family home</a:t>
            </a:r>
          </a:p>
          <a:p>
            <a:pPr algn="ctr"/>
            <a:r>
              <a:rPr lang="en-US" sz="1600" i="1" u="sng" baseline="0" dirty="0">
                <a:latin typeface="Arial" panose="020B0604020202020204" pitchFamily="34" charset="0"/>
                <a:cs typeface="Arial" panose="020B0604020202020204" pitchFamily="34" charset="0"/>
              </a:rPr>
              <a:t>(A vote by the Select Board is required prior to proceeding)</a:t>
            </a:r>
          </a:p>
        </p:txBody>
      </p:sp>
      <p:graphicFrame>
        <p:nvGraphicFramePr>
          <p:cNvPr id="2" name="Table 1">
            <a:extLst>
              <a:ext uri="{FF2B5EF4-FFF2-40B4-BE49-F238E27FC236}">
                <a16:creationId xmlns:a16="http://schemas.microsoft.com/office/drawing/2014/main" id="{A7B6AF01-E016-B7C4-6787-44C068C46993}"/>
              </a:ext>
            </a:extLst>
          </p:cNvPr>
          <p:cNvGraphicFramePr>
            <a:graphicFrameLocks noGrp="1"/>
          </p:cNvGraphicFramePr>
          <p:nvPr userDrawn="1">
            <p:extLst>
              <p:ext uri="{D42A27DB-BD31-4B8C-83A1-F6EECF244321}">
                <p14:modId xmlns:p14="http://schemas.microsoft.com/office/powerpoint/2010/main" val="134677717"/>
              </p:ext>
            </p:extLst>
          </p:nvPr>
        </p:nvGraphicFramePr>
        <p:xfrm>
          <a:off x="706642" y="1475405"/>
          <a:ext cx="6228695" cy="2720093"/>
        </p:xfrm>
        <a:graphic>
          <a:graphicData uri="http://schemas.openxmlformats.org/drawingml/2006/table">
            <a:tbl>
              <a:tblPr/>
              <a:tblGrid>
                <a:gridCol w="924157">
                  <a:extLst>
                    <a:ext uri="{9D8B030D-6E8A-4147-A177-3AD203B41FA5}">
                      <a16:colId xmlns:a16="http://schemas.microsoft.com/office/drawing/2014/main" val="554920129"/>
                    </a:ext>
                  </a:extLst>
                </a:gridCol>
                <a:gridCol w="561988">
                  <a:extLst>
                    <a:ext uri="{9D8B030D-6E8A-4147-A177-3AD203B41FA5}">
                      <a16:colId xmlns:a16="http://schemas.microsoft.com/office/drawing/2014/main" val="1210012545"/>
                    </a:ext>
                  </a:extLst>
                </a:gridCol>
                <a:gridCol w="911669">
                  <a:extLst>
                    <a:ext uri="{9D8B030D-6E8A-4147-A177-3AD203B41FA5}">
                      <a16:colId xmlns:a16="http://schemas.microsoft.com/office/drawing/2014/main" val="2910691739"/>
                    </a:ext>
                  </a:extLst>
                </a:gridCol>
                <a:gridCol w="702484">
                  <a:extLst>
                    <a:ext uri="{9D8B030D-6E8A-4147-A177-3AD203B41FA5}">
                      <a16:colId xmlns:a16="http://schemas.microsoft.com/office/drawing/2014/main" val="692367341"/>
                    </a:ext>
                  </a:extLst>
                </a:gridCol>
                <a:gridCol w="702484">
                  <a:extLst>
                    <a:ext uri="{9D8B030D-6E8A-4147-A177-3AD203B41FA5}">
                      <a16:colId xmlns:a16="http://schemas.microsoft.com/office/drawing/2014/main" val="3835867573"/>
                    </a:ext>
                  </a:extLst>
                </a:gridCol>
                <a:gridCol w="702484">
                  <a:extLst>
                    <a:ext uri="{9D8B030D-6E8A-4147-A177-3AD203B41FA5}">
                      <a16:colId xmlns:a16="http://schemas.microsoft.com/office/drawing/2014/main" val="2230212055"/>
                    </a:ext>
                  </a:extLst>
                </a:gridCol>
                <a:gridCol w="886692">
                  <a:extLst>
                    <a:ext uri="{9D8B030D-6E8A-4147-A177-3AD203B41FA5}">
                      <a16:colId xmlns:a16="http://schemas.microsoft.com/office/drawing/2014/main" val="2960176261"/>
                    </a:ext>
                  </a:extLst>
                </a:gridCol>
                <a:gridCol w="836737">
                  <a:extLst>
                    <a:ext uri="{9D8B030D-6E8A-4147-A177-3AD203B41FA5}">
                      <a16:colId xmlns:a16="http://schemas.microsoft.com/office/drawing/2014/main" val="652617762"/>
                    </a:ext>
                  </a:extLst>
                </a:gridCol>
              </a:tblGrid>
              <a:tr h="520993">
                <a:tc>
                  <a:txBody>
                    <a:bodyPr/>
                    <a:lstStyle/>
                    <a:p>
                      <a:pPr algn="ctr" fontAlgn="b">
                        <a:buNone/>
                      </a:pPr>
                      <a:r>
                        <a:rPr lang="en-US" sz="1100" b="1" i="0" u="none" strike="noStrike">
                          <a:effectLst/>
                          <a:latin typeface="Arial" panose="020B0604020202020204" pitchFamily="34" charset="0"/>
                        </a:rPr>
                        <a:t>Residential Factor</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buNone/>
                      </a:pPr>
                      <a:r>
                        <a:rPr lang="en-US" sz="1100" b="1" i="0" u="none" strike="noStrike">
                          <a:effectLst/>
                          <a:latin typeface="Arial" panose="020B0604020202020204" pitchFamily="34" charset="0"/>
                        </a:rPr>
                        <a:t>CIP Shift</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buNone/>
                      </a:pPr>
                      <a:r>
                        <a:rPr lang="en-US" sz="1100" b="1" i="0" u="none" strike="noStrike">
                          <a:effectLst/>
                          <a:latin typeface="Arial" panose="020B0604020202020204" pitchFamily="34" charset="0"/>
                        </a:rPr>
                        <a:t>RO % of Assessed Value</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buNone/>
                      </a:pPr>
                      <a:r>
                        <a:rPr lang="en-US" sz="1100" b="1" i="0" u="none" strike="noStrike">
                          <a:effectLst/>
                          <a:latin typeface="Arial" panose="020B0604020202020204" pitchFamily="34" charset="0"/>
                        </a:rPr>
                        <a:t>CIP % of Assessed Value</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buNone/>
                      </a:pPr>
                      <a:r>
                        <a:rPr lang="en-US" sz="1100" b="1" i="0" u="none" strike="noStrike">
                          <a:effectLst/>
                          <a:latin typeface="Arial" panose="020B0604020202020204" pitchFamily="34" charset="0"/>
                        </a:rPr>
                        <a:t>RO Tax Rate</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buNone/>
                      </a:pPr>
                      <a:r>
                        <a:rPr lang="en-US" sz="1100" b="1" i="0" u="none" strike="noStrike">
                          <a:effectLst/>
                          <a:latin typeface="Arial" panose="020B0604020202020204" pitchFamily="34" charset="0"/>
                        </a:rPr>
                        <a:t>CIP Tax Rate</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buNone/>
                      </a:pPr>
                      <a:r>
                        <a:rPr lang="en-US" sz="1100" b="1" i="0" u="none" strike="noStrike">
                          <a:effectLst/>
                          <a:latin typeface="Arial" panose="020B0604020202020204" pitchFamily="34" charset="0"/>
                        </a:rPr>
                        <a:t>Avg Single Family Tax Bill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buNone/>
                      </a:pPr>
                      <a:r>
                        <a:rPr lang="en-US" sz="1100" b="1" i="0" u="none" strike="noStrike">
                          <a:effectLst/>
                          <a:latin typeface="Arial" panose="020B0604020202020204" pitchFamily="34" charset="0"/>
                        </a:rPr>
                        <a:t>Avg CI Tax Bill</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158749495"/>
                  </a:ext>
                </a:extLst>
              </a:tr>
              <a:tr h="198202">
                <a:tc>
                  <a:txBody>
                    <a:bodyPr/>
                    <a:lstStyle/>
                    <a:p>
                      <a:pPr algn="ctr" fontAlgn="ctr">
                        <a:buNone/>
                      </a:pPr>
                      <a:r>
                        <a:rPr lang="en-US" sz="1100" b="1" i="0" u="none" strike="noStrike">
                          <a:effectLst/>
                          <a:latin typeface="Arial" panose="020B060402020202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buNone/>
                      </a:pPr>
                      <a:r>
                        <a:rPr lang="en-US" sz="1100" b="1"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98.31%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$12.81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$12.81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$17,380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dirty="0">
                          <a:effectLst/>
                          <a:latin typeface="Arial" panose="020B0604020202020204" pitchFamily="34" charset="0"/>
                        </a:rPr>
                        <a:t>$9,814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15824811"/>
                  </a:ext>
                </a:extLst>
              </a:tr>
              <a:tr h="198202">
                <a:tc>
                  <a:txBody>
                    <a:bodyPr/>
                    <a:lstStyle/>
                    <a:p>
                      <a:pPr algn="ctr" fontAlgn="ctr">
                        <a:buNone/>
                      </a:pPr>
                      <a:r>
                        <a:rPr lang="en-US" sz="1100" b="1" i="0" u="none" strike="noStrike">
                          <a:effectLst/>
                          <a:latin typeface="Arial" panose="020B0604020202020204" pitchFamily="34" charset="0"/>
                        </a:rPr>
                        <a:t>0.9957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buNone/>
                      </a:pPr>
                      <a:r>
                        <a:rPr lang="en-US" sz="1100" b="1" i="0" u="none" strike="noStrike">
                          <a:effectLst/>
                          <a:latin typeface="Arial" panose="020B0604020202020204" pitchFamily="34"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97.89%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2.11%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$12.76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$16.01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$17,306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$12,267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68879204"/>
                  </a:ext>
                </a:extLst>
              </a:tr>
              <a:tr h="198202">
                <a:tc>
                  <a:txBody>
                    <a:bodyPr/>
                    <a:lstStyle/>
                    <a:p>
                      <a:pPr algn="ctr" fontAlgn="ctr">
                        <a:buNone/>
                      </a:pPr>
                      <a:r>
                        <a:rPr lang="en-US" sz="1100" b="1" i="0" u="none" strike="noStrike">
                          <a:effectLst/>
                          <a:latin typeface="Arial" panose="020B0604020202020204" pitchFamily="34" charset="0"/>
                        </a:rPr>
                        <a:t>0.9949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buNone/>
                      </a:pPr>
                      <a:r>
                        <a:rPr lang="en-US" sz="1100" b="1" i="0" u="none" strike="noStrike">
                          <a:effectLst/>
                          <a:latin typeface="Arial" panose="020B0604020202020204" pitchFamily="34" charset="0"/>
                        </a:rPr>
                        <a:t>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97.81%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2.19%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$12.74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$16.65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$17,291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$12,758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1904847"/>
                  </a:ext>
                </a:extLst>
              </a:tr>
              <a:tr h="217080">
                <a:tc>
                  <a:txBody>
                    <a:bodyPr/>
                    <a:lstStyle/>
                    <a:p>
                      <a:pPr algn="ctr" fontAlgn="ctr">
                        <a:buNone/>
                      </a:pPr>
                      <a:r>
                        <a:rPr lang="en-US" sz="1100" b="1" i="0" u="none" strike="noStrike">
                          <a:effectLst/>
                          <a:latin typeface="Arial" panose="020B0604020202020204" pitchFamily="34" charset="0"/>
                        </a:rPr>
                        <a:t>0.9940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buNone/>
                      </a:pPr>
                      <a:r>
                        <a:rPr lang="en-US" sz="1100" b="1" i="0" u="none" strike="noStrike">
                          <a:effectLst/>
                          <a:latin typeface="Arial" panose="020B0604020202020204" pitchFamily="34" charset="0"/>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97.72%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2.28%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$12.73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$17.29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$17,276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$13,249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0859230"/>
                  </a:ext>
                </a:extLst>
              </a:tr>
              <a:tr h="198202">
                <a:tc>
                  <a:txBody>
                    <a:bodyPr/>
                    <a:lstStyle/>
                    <a:p>
                      <a:pPr algn="ctr" fontAlgn="ctr">
                        <a:buNone/>
                      </a:pPr>
                      <a:r>
                        <a:rPr lang="en-US" sz="1100" b="1" i="0" u="none" strike="noStrike">
                          <a:effectLst/>
                          <a:latin typeface="Arial" panose="020B0604020202020204" pitchFamily="34" charset="0"/>
                        </a:rPr>
                        <a:t>0.9931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buNone/>
                      </a:pPr>
                      <a:r>
                        <a:rPr lang="en-US" sz="1100" b="1" i="0" u="none" strike="noStrike">
                          <a:effectLst/>
                          <a:latin typeface="Arial" panose="020B0604020202020204" pitchFamily="34" charset="0"/>
                        </a:rPr>
                        <a:t>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97.64%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2.36%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$12.72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$17.93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$17,261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$13,739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67699643"/>
                  </a:ext>
                </a:extLst>
              </a:tr>
              <a:tr h="198202">
                <a:tc>
                  <a:txBody>
                    <a:bodyPr/>
                    <a:lstStyle/>
                    <a:p>
                      <a:pPr algn="ctr" fontAlgn="ctr">
                        <a:buNone/>
                      </a:pPr>
                      <a:r>
                        <a:rPr lang="en-US" sz="1100" b="1" i="0" u="none" strike="noStrike">
                          <a:effectLst/>
                          <a:latin typeface="Arial" panose="020B0604020202020204" pitchFamily="34" charset="0"/>
                        </a:rPr>
                        <a:t>0.9923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buNone/>
                      </a:pPr>
                      <a:r>
                        <a:rPr lang="en-US" sz="1100" b="1" i="0" u="none" strike="noStrike">
                          <a:effectLst/>
                          <a:latin typeface="Arial" panose="020B0604020202020204" pitchFamily="34" charset="0"/>
                        </a:rPr>
                        <a:t>145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97.55%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2.45%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$12.71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$18.57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$17,246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$14,230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16091652"/>
                  </a:ext>
                </a:extLst>
              </a:tr>
              <a:tr h="198202">
                <a:tc>
                  <a:txBody>
                    <a:bodyPr/>
                    <a:lstStyle/>
                    <a:p>
                      <a:pPr algn="ctr" fontAlgn="ctr">
                        <a:buNone/>
                      </a:pPr>
                      <a:r>
                        <a:rPr lang="en-US" sz="1100" b="1" i="0" u="none" strike="noStrike">
                          <a:effectLst/>
                          <a:latin typeface="Arial" panose="020B0604020202020204" pitchFamily="34" charset="0"/>
                        </a:rPr>
                        <a:t>0.9921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buNone/>
                      </a:pPr>
                      <a:r>
                        <a:rPr lang="en-US" sz="1100" b="1" i="0" u="none" strike="noStrike">
                          <a:effectLst/>
                          <a:latin typeface="Arial" panose="020B0604020202020204" pitchFamily="34" charset="0"/>
                        </a:rPr>
                        <a:t>146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97.54%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2.46%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$12.71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$18.70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$17,243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$14,328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39131956"/>
                  </a:ext>
                </a:extLst>
              </a:tr>
              <a:tr h="198202">
                <a:tc>
                  <a:txBody>
                    <a:bodyPr/>
                    <a:lstStyle/>
                    <a:p>
                      <a:pPr algn="ctr" fontAlgn="ctr">
                        <a:buNone/>
                      </a:pPr>
                      <a:r>
                        <a:rPr lang="en-US" sz="1100" b="1" i="0" u="none" strike="noStrike">
                          <a:effectLst/>
                          <a:latin typeface="Arial" panose="020B0604020202020204" pitchFamily="34" charset="0"/>
                        </a:rPr>
                        <a:t>0.9919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buNone/>
                      </a:pPr>
                      <a:r>
                        <a:rPr lang="en-US" sz="1100" b="1" i="0" u="none" strike="noStrike">
                          <a:effectLst/>
                          <a:latin typeface="Arial" panose="020B0604020202020204" pitchFamily="34" charset="0"/>
                        </a:rPr>
                        <a:t>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97.52%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2.48%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$12.71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$18.83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$17,240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$14,426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0569801"/>
                  </a:ext>
                </a:extLst>
              </a:tr>
              <a:tr h="198202">
                <a:tc>
                  <a:txBody>
                    <a:bodyPr/>
                    <a:lstStyle/>
                    <a:p>
                      <a:pPr algn="ctr" fontAlgn="ctr">
                        <a:buNone/>
                      </a:pPr>
                      <a:r>
                        <a:rPr lang="en-US" sz="1100" b="1" i="0" u="none" strike="noStrike">
                          <a:effectLst/>
                          <a:latin typeface="Arial" panose="020B0604020202020204" pitchFamily="34" charset="0"/>
                        </a:rPr>
                        <a:t>0.9918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buNone/>
                      </a:pPr>
                      <a:r>
                        <a:rPr lang="en-US" sz="1100" b="1" i="0" u="none" strike="noStrike">
                          <a:effectLst/>
                          <a:latin typeface="Arial" panose="020B0604020202020204" pitchFamily="34" charset="0"/>
                        </a:rPr>
                        <a:t>148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97.50%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$12.70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$18.96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$17,237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$14,524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77495361"/>
                  </a:ext>
                </a:extLst>
              </a:tr>
              <a:tr h="198202">
                <a:tc>
                  <a:txBody>
                    <a:bodyPr/>
                    <a:lstStyle/>
                    <a:p>
                      <a:pPr algn="ctr" fontAlgn="ctr">
                        <a:buNone/>
                      </a:pPr>
                      <a:r>
                        <a:rPr lang="en-US" sz="1100" b="1" i="0" u="none" strike="noStrike">
                          <a:effectLst/>
                          <a:latin typeface="Arial" panose="020B0604020202020204" pitchFamily="34" charset="0"/>
                        </a:rPr>
                        <a:t>0.9916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buNone/>
                      </a:pPr>
                      <a:r>
                        <a:rPr lang="en-US" sz="1100" b="1" i="0" u="none" strike="noStrike">
                          <a:effectLst/>
                          <a:latin typeface="Arial" panose="020B0604020202020204" pitchFamily="34" charset="0"/>
                        </a:rPr>
                        <a:t>149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97.49%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2.51%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$12.70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$19.09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$17,234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$14,622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7341144"/>
                  </a:ext>
                </a:extLst>
              </a:tr>
              <a:tr h="198202">
                <a:tc>
                  <a:txBody>
                    <a:bodyPr/>
                    <a:lstStyle/>
                    <a:p>
                      <a:pPr algn="ctr" fontAlgn="ctr">
                        <a:buNone/>
                      </a:pPr>
                      <a:r>
                        <a:rPr lang="en-US" sz="1100" b="1" i="0" u="none" strike="noStrike">
                          <a:effectLst/>
                          <a:latin typeface="Arial" panose="020B0604020202020204" pitchFamily="34" charset="0"/>
                        </a:rPr>
                        <a:t>0.9914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buNone/>
                      </a:pPr>
                      <a:r>
                        <a:rPr lang="en-US" sz="1100" b="1" i="0" u="none" strike="noStrike">
                          <a:effectLst/>
                          <a:latin typeface="Arial" panose="020B0604020202020204" pitchFamily="34"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97.47%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2.53%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$12.70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dirty="0">
                          <a:effectLst/>
                          <a:latin typeface="Arial" panose="020B0604020202020204" pitchFamily="34" charset="0"/>
                        </a:rPr>
                        <a:t>$19.21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effectLst/>
                          <a:latin typeface="Arial" panose="020B0604020202020204" pitchFamily="34" charset="0"/>
                        </a:rPr>
                        <a:t>$17,231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dirty="0">
                          <a:effectLst/>
                          <a:latin typeface="Arial" panose="020B0604020202020204" pitchFamily="34" charset="0"/>
                        </a:rPr>
                        <a:t>$14,721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7341386"/>
                  </a:ext>
                </a:extLst>
              </a:tr>
            </a:tbl>
          </a:graphicData>
        </a:graphic>
      </p:graphicFrame>
      <p:sp>
        <p:nvSpPr>
          <p:cNvPr id="50" name="Arrow: Down 49">
            <a:extLst>
              <a:ext uri="{FF2B5EF4-FFF2-40B4-BE49-F238E27FC236}">
                <a16:creationId xmlns:a16="http://schemas.microsoft.com/office/drawing/2014/main" id="{1A77FBF9-6D03-57C7-1730-319E86A77138}"/>
              </a:ext>
            </a:extLst>
          </p:cNvPr>
          <p:cNvSpPr/>
          <p:nvPr userDrawn="1"/>
        </p:nvSpPr>
        <p:spPr>
          <a:xfrm>
            <a:off x="6095998" y="2079126"/>
            <a:ext cx="116857" cy="2018853"/>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332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47" grpId="0" animBg="1"/>
      <p:bldP spid="49" grpId="0" animBg="1"/>
      <p:bldP spid="51" grpId="0" animBg="1"/>
      <p:bldP spid="5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CCE8FC-2772-A5CA-E0CC-9314F2D88760}"/>
              </a:ext>
            </a:extLst>
          </p:cNvPr>
          <p:cNvPicPr>
            <a:picLocks noChangeAspect="1"/>
          </p:cNvPicPr>
          <p:nvPr userDrawn="1"/>
        </p:nvPicPr>
        <p:blipFill>
          <a:blip r:embed="rId2"/>
          <a:stretch>
            <a:fillRect/>
          </a:stretch>
        </p:blipFill>
        <p:spPr>
          <a:xfrm>
            <a:off x="2182029" y="473795"/>
            <a:ext cx="7827942" cy="643806"/>
          </a:xfrm>
          <a:prstGeom prst="rect">
            <a:avLst/>
          </a:prstGeom>
        </p:spPr>
      </p:pic>
      <p:graphicFrame>
        <p:nvGraphicFramePr>
          <p:cNvPr id="2" name="Chart 1">
            <a:extLst>
              <a:ext uri="{FF2B5EF4-FFF2-40B4-BE49-F238E27FC236}">
                <a16:creationId xmlns:a16="http://schemas.microsoft.com/office/drawing/2014/main" id="{405D6AE1-A092-D236-A621-7099B422C88D}"/>
              </a:ext>
            </a:extLst>
          </p:cNvPr>
          <p:cNvGraphicFramePr>
            <a:graphicFrameLocks/>
          </p:cNvGraphicFramePr>
          <p:nvPr userDrawn="1">
            <p:extLst>
              <p:ext uri="{D42A27DB-BD31-4B8C-83A1-F6EECF244321}">
                <p14:modId xmlns:p14="http://schemas.microsoft.com/office/powerpoint/2010/main" val="931163342"/>
              </p:ext>
            </p:extLst>
          </p:nvPr>
        </p:nvGraphicFramePr>
        <p:xfrm>
          <a:off x="5587968" y="1304765"/>
          <a:ext cx="6012611" cy="48620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a:extLst>
              <a:ext uri="{FF2B5EF4-FFF2-40B4-BE49-F238E27FC236}">
                <a16:creationId xmlns:a16="http://schemas.microsoft.com/office/drawing/2014/main" id="{4ADBFD81-B70D-A2B4-79B6-DF68F1A4BBB6}"/>
              </a:ext>
            </a:extLst>
          </p:cNvPr>
          <p:cNvGraphicFramePr>
            <a:graphicFrameLocks noGrp="1"/>
          </p:cNvGraphicFramePr>
          <p:nvPr userDrawn="1">
            <p:extLst>
              <p:ext uri="{D42A27DB-BD31-4B8C-83A1-F6EECF244321}">
                <p14:modId xmlns:p14="http://schemas.microsoft.com/office/powerpoint/2010/main" val="765512564"/>
              </p:ext>
            </p:extLst>
          </p:nvPr>
        </p:nvGraphicFramePr>
        <p:xfrm>
          <a:off x="591421" y="1304765"/>
          <a:ext cx="4507051" cy="4862034"/>
        </p:xfrm>
        <a:graphic>
          <a:graphicData uri="http://schemas.openxmlformats.org/drawingml/2006/table">
            <a:tbl>
              <a:tblPr/>
              <a:tblGrid>
                <a:gridCol w="779787">
                  <a:extLst>
                    <a:ext uri="{9D8B030D-6E8A-4147-A177-3AD203B41FA5}">
                      <a16:colId xmlns:a16="http://schemas.microsoft.com/office/drawing/2014/main" val="610364596"/>
                    </a:ext>
                  </a:extLst>
                </a:gridCol>
                <a:gridCol w="933998">
                  <a:extLst>
                    <a:ext uri="{9D8B030D-6E8A-4147-A177-3AD203B41FA5}">
                      <a16:colId xmlns:a16="http://schemas.microsoft.com/office/drawing/2014/main" val="771583037"/>
                    </a:ext>
                  </a:extLst>
                </a:gridCol>
                <a:gridCol w="1059114">
                  <a:extLst>
                    <a:ext uri="{9D8B030D-6E8A-4147-A177-3AD203B41FA5}">
                      <a16:colId xmlns:a16="http://schemas.microsoft.com/office/drawing/2014/main" val="2459144367"/>
                    </a:ext>
                  </a:extLst>
                </a:gridCol>
                <a:gridCol w="907811">
                  <a:extLst>
                    <a:ext uri="{9D8B030D-6E8A-4147-A177-3AD203B41FA5}">
                      <a16:colId xmlns:a16="http://schemas.microsoft.com/office/drawing/2014/main" val="1413602112"/>
                    </a:ext>
                  </a:extLst>
                </a:gridCol>
                <a:gridCol w="826341">
                  <a:extLst>
                    <a:ext uri="{9D8B030D-6E8A-4147-A177-3AD203B41FA5}">
                      <a16:colId xmlns:a16="http://schemas.microsoft.com/office/drawing/2014/main" val="2094322986"/>
                    </a:ext>
                  </a:extLst>
                </a:gridCol>
              </a:tblGrid>
              <a:tr h="621414">
                <a:tc>
                  <a:txBody>
                    <a:bodyPr/>
                    <a:lstStyle/>
                    <a:p>
                      <a:pPr algn="ctr" fontAlgn="b">
                        <a:buNone/>
                      </a:pPr>
                      <a:r>
                        <a:rPr lang="en-US" sz="1200" b="1" i="0" u="none" strike="noStrike" dirty="0">
                          <a:effectLst/>
                          <a:latin typeface="Arial" panose="020B0604020202020204" pitchFamily="34" charset="0"/>
                        </a:rPr>
                        <a:t>Fiscal Year</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200" b="1" i="0" u="none" strike="noStrike">
                          <a:effectLst/>
                          <a:latin typeface="Arial" panose="020B0604020202020204" pitchFamily="34" charset="0"/>
                        </a:rPr>
                        <a:t>Average SF Value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200" b="1" i="0" u="none" strike="noStrike" dirty="0">
                          <a:effectLst/>
                          <a:latin typeface="Arial" panose="020B0604020202020204" pitchFamily="34" charset="0"/>
                        </a:rPr>
                        <a:t>% Change Value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200" b="1" i="0" u="none" strike="noStrike">
                          <a:effectLst/>
                          <a:latin typeface="Arial" panose="020B0604020202020204" pitchFamily="34" charset="0"/>
                        </a:rPr>
                        <a:t>Avg SF Tx Bill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200" b="1" i="0" u="none" strike="noStrike">
                          <a:effectLst/>
                          <a:latin typeface="Arial" panose="020B0604020202020204" pitchFamily="34" charset="0"/>
                        </a:rPr>
                        <a:t>% Chg Tx Bill</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6299382"/>
                  </a:ext>
                </a:extLst>
              </a:tr>
              <a:tr h="294380">
                <a:tc>
                  <a:txBody>
                    <a:bodyPr/>
                    <a:lstStyle/>
                    <a:p>
                      <a:pPr algn="ctr" fontAlgn="b">
                        <a:buNone/>
                      </a:pPr>
                      <a:r>
                        <a:rPr lang="en-US" sz="1200" b="0" i="0" u="none" strike="noStrike" dirty="0">
                          <a:effectLst/>
                          <a:latin typeface="Arial" panose="020B0604020202020204" pitchFamily="34" charset="0"/>
                        </a:rPr>
                        <a:t>2015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buNone/>
                      </a:pPr>
                      <a:r>
                        <a:rPr lang="en-US" sz="1200" b="0" i="0" u="none" strike="noStrike" dirty="0">
                          <a:effectLst/>
                          <a:latin typeface="Arial" panose="020B0604020202020204" pitchFamily="34" charset="0"/>
                        </a:rPr>
                        <a:t>690,884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buNone/>
                      </a:pPr>
                      <a:r>
                        <a:rPr lang="en-US" sz="1200" b="0" i="0" u="none" strike="noStrike">
                          <a:effectLst/>
                          <a:latin typeface="Arial" panose="020B0604020202020204" pitchFamily="34" charset="0"/>
                        </a:rPr>
                        <a:t>1.15%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buNone/>
                      </a:pPr>
                      <a:r>
                        <a:rPr lang="en-US" sz="1200" b="0" i="0" u="none" strike="noStrike">
                          <a:effectLst/>
                          <a:latin typeface="Arial" panose="020B0604020202020204" pitchFamily="34" charset="0"/>
                        </a:rPr>
                        <a:t>$13,127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buNone/>
                      </a:pPr>
                      <a:r>
                        <a:rPr lang="en-US" sz="1200" b="0" i="0" u="none" strike="noStrike" dirty="0">
                          <a:effectLst/>
                          <a:latin typeface="Arial" panose="020B0604020202020204" pitchFamily="34" charset="0"/>
                        </a:rPr>
                        <a:t>3.10%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4157288473"/>
                  </a:ext>
                </a:extLst>
              </a:tr>
              <a:tr h="309098">
                <a:tc>
                  <a:txBody>
                    <a:bodyPr/>
                    <a:lstStyle/>
                    <a:p>
                      <a:pPr algn="ctr" fontAlgn="b">
                        <a:buNone/>
                      </a:pPr>
                      <a:r>
                        <a:rPr lang="en-US" sz="1200" b="1" i="0" u="none" strike="noStrike">
                          <a:effectLst/>
                          <a:latin typeface="Arial" panose="020B0604020202020204" pitchFamily="34" charset="0"/>
                        </a:rPr>
                        <a:t>2016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200" b="1" i="0" u="none" strike="noStrike" dirty="0">
                          <a:effectLst/>
                          <a:latin typeface="Arial" panose="020B0604020202020204" pitchFamily="34" charset="0"/>
                        </a:rPr>
                        <a:t>790,001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200" b="1" i="0" u="none" strike="noStrike" dirty="0">
                          <a:effectLst/>
                          <a:latin typeface="Arial" panose="020B0604020202020204" pitchFamily="34" charset="0"/>
                        </a:rPr>
                        <a:t>14.35%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200" b="1" i="0" u="none" strike="noStrike">
                          <a:effectLst/>
                          <a:latin typeface="Arial" panose="020B0604020202020204" pitchFamily="34" charset="0"/>
                        </a:rPr>
                        <a:t>$13,588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200" b="1" i="0" u="none" strike="noStrike">
                          <a:effectLst/>
                          <a:latin typeface="Arial" panose="020B0604020202020204" pitchFamily="34" charset="0"/>
                        </a:rPr>
                        <a:t>3.51%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62738697"/>
                  </a:ext>
                </a:extLst>
              </a:tr>
              <a:tr h="294380">
                <a:tc>
                  <a:txBody>
                    <a:bodyPr/>
                    <a:lstStyle/>
                    <a:p>
                      <a:pPr algn="ctr" fontAlgn="b">
                        <a:buNone/>
                      </a:pPr>
                      <a:r>
                        <a:rPr lang="en-US" sz="1200" b="0" i="0" u="none" strike="noStrike">
                          <a:effectLst/>
                          <a:latin typeface="Arial" panose="020B0604020202020204" pitchFamily="34" charset="0"/>
                        </a:rPr>
                        <a:t>2017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buNone/>
                      </a:pPr>
                      <a:r>
                        <a:rPr lang="en-US" sz="1200" b="0" i="0" u="none" strike="noStrike" dirty="0">
                          <a:effectLst/>
                          <a:latin typeface="Arial" panose="020B0604020202020204" pitchFamily="34" charset="0"/>
                        </a:rPr>
                        <a:t>798,061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buNone/>
                      </a:pPr>
                      <a:r>
                        <a:rPr lang="en-US" sz="1200" b="0" i="0" u="none" strike="noStrike">
                          <a:effectLst/>
                          <a:latin typeface="Arial" panose="020B0604020202020204" pitchFamily="34" charset="0"/>
                        </a:rPr>
                        <a:t>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buNone/>
                      </a:pPr>
                      <a:r>
                        <a:rPr lang="en-US" sz="1200" b="0" i="0" u="none" strike="noStrike" dirty="0">
                          <a:effectLst/>
                          <a:latin typeface="Arial" panose="020B0604020202020204" pitchFamily="34" charset="0"/>
                        </a:rPr>
                        <a:t>$14,062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buNone/>
                      </a:pPr>
                      <a:r>
                        <a:rPr lang="en-US" sz="1200" b="0" i="0" u="none" strike="noStrike">
                          <a:effectLst/>
                          <a:latin typeface="Arial" panose="020B0604020202020204" pitchFamily="34" charset="0"/>
                        </a:rPr>
                        <a:t>3.49%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81140144"/>
                  </a:ext>
                </a:extLst>
              </a:tr>
              <a:tr h="294380">
                <a:tc>
                  <a:txBody>
                    <a:bodyPr/>
                    <a:lstStyle/>
                    <a:p>
                      <a:pPr algn="ctr" fontAlgn="b">
                        <a:buNone/>
                      </a:pPr>
                      <a:r>
                        <a:rPr lang="en-US" sz="1200" b="0" i="0" u="none" strike="noStrike">
                          <a:effectLst/>
                          <a:latin typeface="Arial" panose="020B0604020202020204" pitchFamily="34" charset="0"/>
                        </a:rPr>
                        <a:t>2018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200" b="0" i="0" u="none" strike="noStrike">
                          <a:effectLst/>
                          <a:latin typeface="Arial" panose="020B0604020202020204" pitchFamily="34" charset="0"/>
                        </a:rPr>
                        <a:t>809,094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200" b="0" i="0" u="none" strike="noStrike">
                          <a:effectLst/>
                          <a:latin typeface="Arial" panose="020B0604020202020204" pitchFamily="34" charset="0"/>
                        </a:rPr>
                        <a:t>1.38%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200" b="0" i="0" u="none" strike="noStrike">
                          <a:effectLst/>
                          <a:latin typeface="Arial" panose="020B0604020202020204" pitchFamily="34" charset="0"/>
                        </a:rPr>
                        <a:t>$14,701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200" b="0" i="0" u="none" strike="noStrike">
                          <a:effectLst/>
                          <a:latin typeface="Arial" panose="020B0604020202020204" pitchFamily="34" charset="0"/>
                        </a:rPr>
                        <a:t>4.55%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7552410"/>
                  </a:ext>
                </a:extLst>
              </a:tr>
              <a:tr h="294380">
                <a:tc>
                  <a:txBody>
                    <a:bodyPr/>
                    <a:lstStyle/>
                    <a:p>
                      <a:pPr algn="ctr" fontAlgn="b">
                        <a:buNone/>
                      </a:pPr>
                      <a:r>
                        <a:rPr lang="en-US" sz="1200" b="0" i="0" u="none" strike="noStrike">
                          <a:effectLst/>
                          <a:latin typeface="Arial" panose="020B0604020202020204" pitchFamily="34" charset="0"/>
                        </a:rPr>
                        <a:t>2019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buNone/>
                      </a:pPr>
                      <a:r>
                        <a:rPr lang="en-US" sz="1200" b="0" i="0" u="none" strike="noStrike">
                          <a:effectLst/>
                          <a:latin typeface="Arial" panose="020B0604020202020204" pitchFamily="34" charset="0"/>
                        </a:rPr>
                        <a:t>821,011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buNone/>
                      </a:pPr>
                      <a:r>
                        <a:rPr lang="en-US" sz="1200" b="0" i="0" u="none" strike="noStrike">
                          <a:effectLst/>
                          <a:latin typeface="Arial" panose="020B0604020202020204" pitchFamily="34" charset="0"/>
                        </a:rPr>
                        <a:t>1.47%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buNone/>
                      </a:pPr>
                      <a:r>
                        <a:rPr lang="en-US" sz="1200" b="0" i="0" u="none" strike="noStrike" dirty="0">
                          <a:effectLst/>
                          <a:latin typeface="Arial" panose="020B0604020202020204" pitchFamily="34" charset="0"/>
                        </a:rPr>
                        <a:t>$15,016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buNone/>
                      </a:pPr>
                      <a:r>
                        <a:rPr lang="en-US" sz="1200" b="0" i="0" u="none" strike="noStrike">
                          <a:effectLst/>
                          <a:latin typeface="Arial" panose="020B0604020202020204" pitchFamily="34" charset="0"/>
                        </a:rPr>
                        <a:t>2.14%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4119765175"/>
                  </a:ext>
                </a:extLst>
              </a:tr>
              <a:tr h="398456">
                <a:tc>
                  <a:txBody>
                    <a:bodyPr/>
                    <a:lstStyle/>
                    <a:p>
                      <a:pPr algn="ctr" fontAlgn="b">
                        <a:buNone/>
                      </a:pPr>
                      <a:r>
                        <a:rPr lang="en-US" sz="1200" b="0" i="0" u="none" strike="noStrike">
                          <a:effectLst/>
                          <a:latin typeface="Arial" panose="020B0604020202020204" pitchFamily="34" charset="0"/>
                        </a:rPr>
                        <a:t>2020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200" b="0" i="0" u="none" strike="noStrike" dirty="0">
                          <a:effectLst/>
                          <a:latin typeface="Arial" panose="020B0604020202020204" pitchFamily="34" charset="0"/>
                        </a:rPr>
                        <a:t>840,014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200" b="0" i="0" u="none" strike="noStrike" dirty="0">
                          <a:effectLst/>
                          <a:latin typeface="Arial" panose="020B0604020202020204" pitchFamily="34" charset="0"/>
                        </a:rPr>
                        <a:t>2.31%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200" b="0" i="0" u="none" strike="noStrike">
                          <a:effectLst/>
                          <a:latin typeface="Arial" panose="020B0604020202020204" pitchFamily="34" charset="0"/>
                        </a:rPr>
                        <a:t>$15,423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200" b="0" i="0" u="none" strike="noStrike">
                          <a:effectLst/>
                          <a:latin typeface="Arial" panose="020B0604020202020204" pitchFamily="34" charset="0"/>
                        </a:rPr>
                        <a:t>2.71%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72837352"/>
                  </a:ext>
                </a:extLst>
              </a:tr>
              <a:tr h="370036">
                <a:tc>
                  <a:txBody>
                    <a:bodyPr/>
                    <a:lstStyle/>
                    <a:p>
                      <a:pPr algn="ctr" fontAlgn="b">
                        <a:buNone/>
                      </a:pPr>
                      <a:r>
                        <a:rPr lang="en-US" sz="1200" b="0" i="0" u="none" strike="noStrike" dirty="0">
                          <a:effectLst/>
                          <a:latin typeface="Arial" panose="020B0604020202020204" pitchFamily="34" charset="0"/>
                        </a:rPr>
                        <a:t>2021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buNone/>
                      </a:pPr>
                      <a:r>
                        <a:rPr lang="en-US" sz="1200" b="0" i="0" u="none" strike="noStrike" dirty="0">
                          <a:effectLst/>
                          <a:latin typeface="Arial" panose="020B0604020202020204" pitchFamily="34" charset="0"/>
                        </a:rPr>
                        <a:t> 931,444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buNone/>
                      </a:pPr>
                      <a:r>
                        <a:rPr lang="en-US" sz="1200" b="0" i="0" u="none" strike="noStrike" dirty="0">
                          <a:effectLst/>
                          <a:latin typeface="Arial" panose="020B0604020202020204" pitchFamily="34" charset="0"/>
                        </a:rPr>
                        <a:t>10.88%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buNone/>
                      </a:pPr>
                      <a:r>
                        <a:rPr lang="en-US" sz="1200" b="0" i="0" u="none" strike="noStrike" dirty="0">
                          <a:effectLst/>
                          <a:latin typeface="Arial" panose="020B0604020202020204" pitchFamily="34" charset="0"/>
                        </a:rPr>
                        <a:t>$15,164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buNone/>
                      </a:pPr>
                      <a:r>
                        <a:rPr lang="en-US" sz="1200" b="1" i="0" u="none" strike="noStrike" dirty="0">
                          <a:solidFill>
                            <a:srgbClr val="FF0000"/>
                          </a:solidFill>
                          <a:effectLst/>
                          <a:latin typeface="Arial" panose="020B0604020202020204" pitchFamily="34" charset="0"/>
                        </a:rPr>
                        <a:t>-1.68%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976137934"/>
                  </a:ext>
                </a:extLst>
              </a:tr>
              <a:tr h="370036">
                <a:tc>
                  <a:txBody>
                    <a:bodyPr/>
                    <a:lstStyle/>
                    <a:p>
                      <a:pPr algn="ctr" fontAlgn="b">
                        <a:buNone/>
                      </a:pPr>
                      <a:r>
                        <a:rPr lang="en-US" sz="1200" b="0" i="0" u="none" strike="noStrike">
                          <a:effectLst/>
                          <a:latin typeface="Arial" panose="020B0604020202020204" pitchFamily="34" charset="0"/>
                        </a:rPr>
                        <a:t>2022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200" b="0" i="0" u="none" strike="noStrike" dirty="0">
                          <a:effectLst/>
                          <a:latin typeface="Arial" panose="020B0604020202020204" pitchFamily="34" charset="0"/>
                        </a:rPr>
                        <a:t>  935,664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200" b="0" i="0" u="none" strike="noStrike" dirty="0">
                          <a:effectLst/>
                          <a:latin typeface="Arial" panose="020B0604020202020204" pitchFamily="34" charset="0"/>
                        </a:rPr>
                        <a:t>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200" b="0" i="0" u="none" strike="noStrike">
                          <a:effectLst/>
                          <a:latin typeface="Arial" panose="020B0604020202020204" pitchFamily="34" charset="0"/>
                        </a:rPr>
                        <a:t>$15,438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200" b="0" i="0" u="none" strike="noStrike">
                          <a:effectLst/>
                          <a:latin typeface="Arial" panose="020B0604020202020204" pitchFamily="34" charset="0"/>
                        </a:rPr>
                        <a:t>1.81%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3571984"/>
                  </a:ext>
                </a:extLst>
              </a:tr>
              <a:tr h="398456">
                <a:tc>
                  <a:txBody>
                    <a:bodyPr/>
                    <a:lstStyle/>
                    <a:p>
                      <a:pPr algn="ctr" fontAlgn="b">
                        <a:buNone/>
                      </a:pPr>
                      <a:r>
                        <a:rPr lang="en-US" sz="1200" b="0" i="0" u="none" strike="noStrike">
                          <a:effectLst/>
                          <a:latin typeface="Arial" panose="020B0604020202020204" pitchFamily="34" charset="0"/>
                        </a:rPr>
                        <a:t>2023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buNone/>
                      </a:pPr>
                      <a:r>
                        <a:rPr lang="en-US" sz="1200" b="0" i="0" u="none" strike="noStrike" dirty="0">
                          <a:effectLst/>
                          <a:latin typeface="Arial" panose="020B0604020202020204" pitchFamily="34" charset="0"/>
                        </a:rPr>
                        <a:t>1,125,829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buNone/>
                      </a:pPr>
                      <a:r>
                        <a:rPr lang="en-US" sz="1200" b="0" i="0" u="none" strike="noStrike" dirty="0">
                          <a:effectLst/>
                          <a:latin typeface="Arial" panose="020B0604020202020204" pitchFamily="34" charset="0"/>
                        </a:rPr>
                        <a:t>20.32%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buNone/>
                      </a:pPr>
                      <a:r>
                        <a:rPr lang="en-US" sz="1200" b="0" i="0" u="none" strike="noStrike" dirty="0">
                          <a:effectLst/>
                          <a:latin typeface="Arial" panose="020B0604020202020204" pitchFamily="34" charset="0"/>
                        </a:rPr>
                        <a:t>$15,930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buNone/>
                      </a:pPr>
                      <a:r>
                        <a:rPr lang="en-US" sz="1200" b="0" i="0" u="none" strike="noStrike">
                          <a:effectLst/>
                          <a:latin typeface="Arial" panose="020B0604020202020204" pitchFamily="34" charset="0"/>
                        </a:rPr>
                        <a:t>3.19%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4232834415"/>
                  </a:ext>
                </a:extLst>
              </a:tr>
              <a:tr h="398456">
                <a:tc>
                  <a:txBody>
                    <a:bodyPr/>
                    <a:lstStyle/>
                    <a:p>
                      <a:pPr algn="ctr" fontAlgn="b">
                        <a:buNone/>
                      </a:pPr>
                      <a:r>
                        <a:rPr lang="en-US" sz="1200" b="0" i="0" u="none" strike="noStrike">
                          <a:effectLst/>
                          <a:latin typeface="Arial" panose="020B0604020202020204" pitchFamily="34" charset="0"/>
                        </a:rPr>
                        <a:t>2024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200" b="0" i="0" u="none" strike="noStrike" dirty="0">
                          <a:effectLst/>
                          <a:latin typeface="Arial" panose="020B0604020202020204" pitchFamily="34" charset="0"/>
                        </a:rPr>
                        <a:t> 1,222,690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200" b="0" i="0" u="none" strike="noStrike" dirty="0">
                          <a:effectLst/>
                          <a:latin typeface="Arial" panose="020B0604020202020204" pitchFamily="34" charset="0"/>
                        </a:rPr>
                        <a:t>8.60%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200" b="0" i="0" u="none" strike="noStrike" dirty="0">
                          <a:effectLst/>
                          <a:latin typeface="Arial" panose="020B0604020202020204" pitchFamily="34" charset="0"/>
                        </a:rPr>
                        <a:t>$16,298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200" b="0" i="0" u="none" strike="noStrike">
                          <a:effectLst/>
                          <a:latin typeface="Arial" panose="020B0604020202020204" pitchFamily="34" charset="0"/>
                        </a:rPr>
                        <a:t>2.31%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45494647"/>
                  </a:ext>
                </a:extLst>
              </a:tr>
              <a:tr h="398456">
                <a:tc>
                  <a:txBody>
                    <a:bodyPr/>
                    <a:lstStyle/>
                    <a:p>
                      <a:pPr algn="ctr" fontAlgn="b">
                        <a:buNone/>
                      </a:pPr>
                      <a:r>
                        <a:rPr lang="en-US" sz="1200" b="0" i="0" u="none" strike="noStrike">
                          <a:effectLst/>
                          <a:latin typeface="Arial" panose="020B0604020202020204" pitchFamily="34" charset="0"/>
                        </a:rPr>
                        <a:t>2025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buNone/>
                      </a:pPr>
                      <a:r>
                        <a:rPr lang="en-US" sz="1200" b="0" i="0" u="none" strike="noStrike" dirty="0">
                          <a:effectLst/>
                          <a:latin typeface="Arial" panose="020B0604020202020204" pitchFamily="34" charset="0"/>
                        </a:rPr>
                        <a:t> 1,263,496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buNone/>
                      </a:pPr>
                      <a:r>
                        <a:rPr lang="en-US" sz="1200" b="0" i="0" u="none" strike="noStrike" dirty="0">
                          <a:effectLst/>
                          <a:latin typeface="Arial" panose="020B0604020202020204" pitchFamily="34" charset="0"/>
                        </a:rPr>
                        <a:t>3.34%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buNone/>
                      </a:pPr>
                      <a:r>
                        <a:rPr lang="en-US" sz="1200" b="0" i="0" u="none" strike="noStrike" dirty="0">
                          <a:effectLst/>
                          <a:latin typeface="Arial" panose="020B0604020202020204" pitchFamily="34" charset="0"/>
                        </a:rPr>
                        <a:t>$16,737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buNone/>
                      </a:pPr>
                      <a:r>
                        <a:rPr lang="en-US" sz="1200" b="0" i="0" u="none" strike="noStrike" dirty="0">
                          <a:effectLst/>
                          <a:latin typeface="Arial" panose="020B0604020202020204" pitchFamily="34" charset="0"/>
                        </a:rPr>
                        <a:t>2.69%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987758395"/>
                  </a:ext>
                </a:extLst>
              </a:tr>
              <a:tr h="420106">
                <a:tc>
                  <a:txBody>
                    <a:bodyPr/>
                    <a:lstStyle/>
                    <a:p>
                      <a:pPr algn="ctr" fontAlgn="b">
                        <a:buNone/>
                      </a:pPr>
                      <a:r>
                        <a:rPr lang="en-US" sz="1200" b="0" i="0" u="none" strike="noStrike">
                          <a:effectLst/>
                          <a:latin typeface="Arial" panose="020B0604020202020204" pitchFamily="34" charset="0"/>
                        </a:rPr>
                        <a:t>2026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200" b="0" i="0" u="none" strike="noStrike" dirty="0">
                          <a:effectLst/>
                          <a:latin typeface="Arial" panose="020B0604020202020204" pitchFamily="34" charset="0"/>
                        </a:rPr>
                        <a:t> 1,356,763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200" b="0" i="0" u="none" strike="noStrike" dirty="0">
                          <a:effectLst/>
                          <a:latin typeface="Arial" panose="020B0604020202020204" pitchFamily="34" charset="0"/>
                        </a:rPr>
                        <a:t>7.38%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200" b="0" i="0" u="none" strike="noStrike" dirty="0">
                          <a:effectLst/>
                          <a:latin typeface="Arial" panose="020B0604020202020204" pitchFamily="34" charset="0"/>
                        </a:rPr>
                        <a:t>$17,380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200" b="0" i="0" u="none" strike="noStrike" dirty="0">
                          <a:effectLst/>
                          <a:latin typeface="Arial" panose="020B0604020202020204" pitchFamily="34" charset="0"/>
                        </a:rPr>
                        <a:t>3.84%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6324943"/>
                  </a:ext>
                </a:extLst>
              </a:tr>
            </a:tbl>
          </a:graphicData>
        </a:graphic>
      </p:graphicFrame>
    </p:spTree>
    <p:extLst>
      <p:ext uri="{BB962C8B-B14F-4D97-AF65-F5344CB8AC3E}">
        <p14:creationId xmlns:p14="http://schemas.microsoft.com/office/powerpoint/2010/main" val="3195848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 name="Chart 7" descr="The graph displayed provides the 10 year average single family tax bill for the Town of Carlisle. The graph also shows the percentage of income per capita over the same time period. Despite the average single family tax bill rising from $13,127 in 2015 to $16,738 in 2025, the average real estate tax bill as a percentage of income per capita fell from 13.73% during the same time period. Key takeaways&#10;1) income has significantly outpaced the rise in real estate taxes for Carlisle homeowners&#10;2) change downward changed significantly since 2023 and is at least partially attributable to affluent new homeowners&#10;3) Masks the financial strain felt by those taxpayers who are struggling paying their real estate taxes. ">
            <a:extLst>
              <a:ext uri="{FF2B5EF4-FFF2-40B4-BE49-F238E27FC236}">
                <a16:creationId xmlns:a16="http://schemas.microsoft.com/office/drawing/2014/main" id="{F9DFA7FF-CEA8-3A62-9748-0F3537550EDC}"/>
              </a:ext>
            </a:extLst>
          </p:cNvPr>
          <p:cNvGraphicFramePr>
            <a:graphicFrameLocks/>
          </p:cNvGraphicFramePr>
          <p:nvPr userDrawn="1">
            <p:extLst>
              <p:ext uri="{D42A27DB-BD31-4B8C-83A1-F6EECF244321}">
                <p14:modId xmlns:p14="http://schemas.microsoft.com/office/powerpoint/2010/main" val="3011338929"/>
              </p:ext>
            </p:extLst>
          </p:nvPr>
        </p:nvGraphicFramePr>
        <p:xfrm>
          <a:off x="581891" y="637308"/>
          <a:ext cx="10917382" cy="55510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9097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73708A7-5A5B-137E-C954-E63B198E2EC6}"/>
              </a:ext>
            </a:extLst>
          </p:cNvPr>
          <p:cNvSpPr txBox="1">
            <a:spLocks/>
          </p:cNvSpPr>
          <p:nvPr userDrawn="1"/>
        </p:nvSpPr>
        <p:spPr>
          <a:xfrm>
            <a:off x="3606924" y="524389"/>
            <a:ext cx="5310659" cy="461665"/>
          </a:xfrm>
          <a:prstGeom prst="rect">
            <a:avLst/>
          </a:prstGeom>
          <a:solidFill>
            <a:schemeClr val="bg1"/>
          </a:solidFill>
          <a:effectLst>
            <a:glow rad="63500">
              <a:schemeClr val="accent2">
                <a:satMod val="175000"/>
                <a:alpha val="40000"/>
              </a:schemeClr>
            </a:glow>
          </a:effectLst>
        </p:spPr>
        <p:txBody>
          <a:bodyPr vert="horz" lIns="91440" tIns="45720" rIns="91440" bIns="45720" rtlCol="0" anchor="t">
            <a:normAutofit/>
          </a:bodyPr>
          <a:lstStyle>
            <a:lvl1pPr algn="ctr" defTabSz="914400" rtl="0" eaLnBrk="1" latinLnBrk="0" hangingPunct="1">
              <a:lnSpc>
                <a:spcPct val="90000"/>
              </a:lnSpc>
              <a:spcBef>
                <a:spcPct val="0"/>
              </a:spcBef>
              <a:buNone/>
              <a:defRPr lang="en-US" sz="2400" kern="1200" dirty="0">
                <a:solidFill>
                  <a:schemeClr val="bg1"/>
                </a:solidFill>
                <a:latin typeface="Century Gothic" panose="020B0502020202020204" pitchFamily="34" charset="0"/>
                <a:ea typeface="+mn-ea"/>
                <a:cs typeface="+mn-cs"/>
              </a:defRPr>
            </a:lvl1pPr>
          </a:lstStyle>
          <a:p>
            <a:r>
              <a:rPr lang="en-US" sz="2300" b="1" u="sng" dirty="0">
                <a:solidFill>
                  <a:schemeClr val="tx1"/>
                </a:solidFill>
                <a:latin typeface="Arial" panose="020B0604020202020204" pitchFamily="34" charset="0"/>
                <a:cs typeface="Arial" panose="020B0604020202020204" pitchFamily="34" charset="0"/>
              </a:rPr>
              <a:t>Granting of an Open Space Discount</a:t>
            </a:r>
          </a:p>
        </p:txBody>
      </p:sp>
      <p:sp>
        <p:nvSpPr>
          <p:cNvPr id="8" name="TextBox 7">
            <a:extLst>
              <a:ext uri="{FF2B5EF4-FFF2-40B4-BE49-F238E27FC236}">
                <a16:creationId xmlns:a16="http://schemas.microsoft.com/office/drawing/2014/main" id="{4017668B-9A54-FAC5-3131-9F3034FAC7CC}"/>
              </a:ext>
            </a:extLst>
          </p:cNvPr>
          <p:cNvSpPr txBox="1"/>
          <p:nvPr userDrawn="1"/>
        </p:nvSpPr>
        <p:spPr>
          <a:xfrm>
            <a:off x="654373" y="1203481"/>
            <a:ext cx="11215763" cy="1585049"/>
          </a:xfrm>
          <a:prstGeom prst="rect">
            <a:avLst/>
          </a:prstGeom>
          <a:solidFill>
            <a:schemeClr val="bg1"/>
          </a:solidFill>
        </p:spPr>
        <p:txBody>
          <a:bodyPr wrap="square" rtlCol="0">
            <a:spAutoFit/>
          </a:bodyPr>
          <a:lstStyle/>
          <a:p>
            <a:r>
              <a:rPr lang="en-US" b="1" u="sng" dirty="0">
                <a:latin typeface="Arial" panose="020B0604020202020204" pitchFamily="34" charset="0"/>
                <a:cs typeface="Arial" panose="020B0604020202020204" pitchFamily="34" charset="0"/>
              </a:rPr>
              <a:t>Open space</a:t>
            </a:r>
          </a:p>
          <a:p>
            <a:endParaRPr lang="en-US" sz="700" b="1" u="sng"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is “land which is not otherwise classified, and which is not taxable under provisions of Chapters 61, 61A or 61B, or taxable under a permanent conservation restriction, and which land is not held for the production of income but is maintained in an open or natural condition and </a:t>
            </a:r>
            <a:r>
              <a:rPr lang="en-US" u="sng" dirty="0">
                <a:latin typeface="Arial" panose="020B0604020202020204" pitchFamily="34" charset="0"/>
                <a:cs typeface="Arial" panose="020B0604020202020204" pitchFamily="34" charset="0"/>
              </a:rPr>
              <a:t>which contributes significantly to the benefit and enjoyment of the public.” </a:t>
            </a:r>
          </a:p>
        </p:txBody>
      </p:sp>
      <p:sp>
        <p:nvSpPr>
          <p:cNvPr id="9" name="Rectangle 8">
            <a:extLst>
              <a:ext uri="{FF2B5EF4-FFF2-40B4-BE49-F238E27FC236}">
                <a16:creationId xmlns:a16="http://schemas.microsoft.com/office/drawing/2014/main" id="{BF74AC1E-4FA7-1A14-D8DF-E8F451433602}"/>
              </a:ext>
            </a:extLst>
          </p:cNvPr>
          <p:cNvSpPr/>
          <p:nvPr userDrawn="1"/>
        </p:nvSpPr>
        <p:spPr>
          <a:xfrm>
            <a:off x="654373" y="4745281"/>
            <a:ext cx="3169770" cy="1692771"/>
          </a:xfrm>
          <a:prstGeom prst="rect">
            <a:avLst/>
          </a:prstGeom>
          <a:solidFill>
            <a:schemeClr val="bg1"/>
          </a:solidFill>
        </p:spPr>
        <p:txBody>
          <a:bodyPr wrap="square">
            <a:spAutoFit/>
          </a:bodyPr>
          <a:lstStyle/>
          <a:p>
            <a:r>
              <a:rPr lang="en-US" sz="2000" b="1" u="sng" dirty="0">
                <a:latin typeface="Arial" panose="020B0604020202020204" pitchFamily="34" charset="0"/>
                <a:cs typeface="Arial" panose="020B0604020202020204" pitchFamily="34" charset="0"/>
              </a:rPr>
              <a:t>Not applicable for FY26:</a:t>
            </a:r>
          </a:p>
          <a:p>
            <a:pPr marL="342900" indent="-342900">
              <a:buFont typeface="+mj-lt"/>
              <a:buAutoNum type="arabicPeriod"/>
            </a:pPr>
            <a:r>
              <a:rPr lang="en-US" sz="1400" dirty="0">
                <a:latin typeface="Arial" panose="020B0604020202020204" pitchFamily="34" charset="0"/>
                <a:cs typeface="Arial" panose="020B0604020202020204" pitchFamily="34" charset="0"/>
              </a:rPr>
              <a:t>No parcels are currently classified as open space</a:t>
            </a:r>
          </a:p>
          <a:p>
            <a:pPr marL="342900" indent="-342900">
              <a:buFont typeface="+mj-lt"/>
              <a:buAutoNum type="arabicPeriod"/>
            </a:pPr>
            <a:r>
              <a:rPr lang="en-US" sz="1400" dirty="0">
                <a:latin typeface="Arial" panose="020B0604020202020204" pitchFamily="34" charset="0"/>
                <a:cs typeface="Arial" panose="020B0604020202020204" pitchFamily="34" charset="0"/>
              </a:rPr>
              <a:t>Chapter Land Classification is the recommended path for property owners seeking property tax relief (61B specifically)</a:t>
            </a:r>
            <a:endParaRPr lang="en-US" sz="1200" dirty="0">
              <a:latin typeface="Century Gothic" panose="020F0302020204030204"/>
            </a:endParaRPr>
          </a:p>
        </p:txBody>
      </p:sp>
      <p:sp>
        <p:nvSpPr>
          <p:cNvPr id="10" name="TextBox 9">
            <a:extLst>
              <a:ext uri="{FF2B5EF4-FFF2-40B4-BE49-F238E27FC236}">
                <a16:creationId xmlns:a16="http://schemas.microsoft.com/office/drawing/2014/main" id="{86CAD872-B672-2B5B-AE84-F9E59AD5117F}"/>
              </a:ext>
            </a:extLst>
          </p:cNvPr>
          <p:cNvSpPr txBox="1"/>
          <p:nvPr userDrawn="1"/>
        </p:nvSpPr>
        <p:spPr>
          <a:xfrm>
            <a:off x="660020" y="2908398"/>
            <a:ext cx="5878466" cy="1754326"/>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Allows for a discount up to 25% </a:t>
            </a: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Creates a separate tax rate for Open Space property class (200 Class)</a:t>
            </a: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Shifts additional tax burden to all other residentially classified property (100 Class including Single Family properties)</a:t>
            </a:r>
          </a:p>
        </p:txBody>
      </p:sp>
      <p:sp>
        <p:nvSpPr>
          <p:cNvPr id="11" name="TextBox 10">
            <a:extLst>
              <a:ext uri="{FF2B5EF4-FFF2-40B4-BE49-F238E27FC236}">
                <a16:creationId xmlns:a16="http://schemas.microsoft.com/office/drawing/2014/main" id="{7E2A0EC8-FA5E-CC19-A736-06451905514D}"/>
              </a:ext>
            </a:extLst>
          </p:cNvPr>
          <p:cNvSpPr txBox="1"/>
          <p:nvPr userDrawn="1"/>
        </p:nvSpPr>
        <p:spPr>
          <a:xfrm>
            <a:off x="6861251" y="2917634"/>
            <a:ext cx="4546121" cy="2800767"/>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Out of 351 Mass. Communities, only </a:t>
            </a:r>
            <a:r>
              <a:rPr lang="en-US" sz="1600" b="1" u="sng" dirty="0">
                <a:latin typeface="Arial" panose="020B0604020202020204" pitchFamily="34" charset="0"/>
                <a:cs typeface="Arial" panose="020B0604020202020204" pitchFamily="34" charset="0"/>
              </a:rPr>
              <a:t>16</a:t>
            </a:r>
            <a:r>
              <a:rPr lang="en-US" sz="1600" b="1" dirty="0">
                <a:latin typeface="Arial" panose="020B0604020202020204" pitchFamily="34" charset="0"/>
                <a:cs typeface="Arial" panose="020B0604020202020204" pitchFamily="34" charset="0"/>
              </a:rPr>
              <a:t> have properties classified as Open Space in FY 2025 </a:t>
            </a: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1 of those 16 communities grant an Open Space Discount</a:t>
            </a: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Carlisle has 33 properties currently receiving a Chapter Land exemption (61, 61A or 61B) </a:t>
            </a: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Carlisle currently does not have any properties classified as “Open Space” (200 Land Use Class)</a:t>
            </a:r>
          </a:p>
        </p:txBody>
      </p:sp>
      <p:sp>
        <p:nvSpPr>
          <p:cNvPr id="2" name="TextBox 1">
            <a:extLst>
              <a:ext uri="{FF2B5EF4-FFF2-40B4-BE49-F238E27FC236}">
                <a16:creationId xmlns:a16="http://schemas.microsoft.com/office/drawing/2014/main" id="{59DC195E-3F52-5016-C6C0-579562ED2246}"/>
              </a:ext>
            </a:extLst>
          </p:cNvPr>
          <p:cNvSpPr txBox="1"/>
          <p:nvPr userDrawn="1"/>
        </p:nvSpPr>
        <p:spPr>
          <a:xfrm>
            <a:off x="486774" y="524389"/>
            <a:ext cx="2194642" cy="338554"/>
          </a:xfrm>
          <a:prstGeom prst="rect">
            <a:avLst/>
          </a:prstGeom>
          <a:solidFill>
            <a:schemeClr val="bg1"/>
          </a:solidFill>
          <a:ln>
            <a:noFill/>
          </a:ln>
          <a:effectLst>
            <a:glow rad="635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1600" b="1" i="1" dirty="0">
                <a:latin typeface="Garamond" panose="02020404030301010803" pitchFamily="18" charset="0"/>
                <a:cs typeface="Arial" panose="020B0604020202020204" pitchFamily="34" charset="0"/>
              </a:rPr>
              <a:t>Classification Option 2</a:t>
            </a:r>
          </a:p>
        </p:txBody>
      </p:sp>
      <p:sp>
        <p:nvSpPr>
          <p:cNvPr id="4" name="TextBox 3">
            <a:extLst>
              <a:ext uri="{FF2B5EF4-FFF2-40B4-BE49-F238E27FC236}">
                <a16:creationId xmlns:a16="http://schemas.microsoft.com/office/drawing/2014/main" id="{28446DE1-51FC-72DC-A2EC-4D8467440566}"/>
              </a:ext>
            </a:extLst>
          </p:cNvPr>
          <p:cNvSpPr txBox="1"/>
          <p:nvPr userDrawn="1"/>
        </p:nvSpPr>
        <p:spPr>
          <a:xfrm>
            <a:off x="4239954" y="5791721"/>
            <a:ext cx="6234082" cy="615553"/>
          </a:xfrm>
          <a:prstGeom prst="rect">
            <a:avLst/>
          </a:prstGeom>
          <a:solidFill>
            <a:schemeClr val="bg1"/>
          </a:solidFill>
          <a:ln>
            <a:solidFill>
              <a:sysClr val="windowText" lastClr="000000"/>
            </a:solidFill>
          </a:ln>
        </p:spPr>
        <p:txBody>
          <a:bodyPr wrap="square">
            <a:spAutoFit/>
          </a:bodyPr>
          <a:lstStyle/>
          <a:p>
            <a:pPr algn="ctr"/>
            <a:r>
              <a:rPr lang="en-US" sz="1800" b="1" u="none" baseline="0" dirty="0">
                <a:latin typeface="Arial" panose="020B0604020202020204" pitchFamily="34" charset="0"/>
                <a:cs typeface="Arial" panose="020B0604020202020204" pitchFamily="34" charset="0"/>
              </a:rPr>
              <a:t>Recommendation: </a:t>
            </a:r>
            <a:r>
              <a:rPr lang="en-US" sz="1800" u="none" baseline="0" dirty="0">
                <a:latin typeface="Arial" panose="020B0604020202020204" pitchFamily="34" charset="0"/>
                <a:cs typeface="Arial" panose="020B0604020202020204" pitchFamily="34" charset="0"/>
              </a:rPr>
              <a:t>Not to grant a Residential Exemption</a:t>
            </a:r>
          </a:p>
          <a:p>
            <a:pPr algn="ctr"/>
            <a:r>
              <a:rPr lang="en-US" sz="1600" i="1" u="none" baseline="0" dirty="0">
                <a:latin typeface="Arial" panose="020B0604020202020204" pitchFamily="34" charset="0"/>
                <a:cs typeface="Arial" panose="020B0604020202020204" pitchFamily="34" charset="0"/>
              </a:rPr>
              <a:t>(A vote by the Selectboard is required prior to proceeding)</a:t>
            </a:r>
          </a:p>
        </p:txBody>
      </p:sp>
    </p:spTree>
    <p:extLst>
      <p:ext uri="{BB962C8B-B14F-4D97-AF65-F5344CB8AC3E}">
        <p14:creationId xmlns:p14="http://schemas.microsoft.com/office/powerpoint/2010/main" val="355356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4"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15B6E90-0192-6985-A831-3AC4CB46A9EA}"/>
              </a:ext>
            </a:extLst>
          </p:cNvPr>
          <p:cNvSpPr txBox="1">
            <a:spLocks/>
          </p:cNvSpPr>
          <p:nvPr userDrawn="1"/>
        </p:nvSpPr>
        <p:spPr>
          <a:xfrm>
            <a:off x="3881841" y="524389"/>
            <a:ext cx="4428317" cy="338554"/>
          </a:xfrm>
          <a:prstGeom prst="rect">
            <a:avLst/>
          </a:prstGeom>
          <a:solidFill>
            <a:schemeClr val="bg1"/>
          </a:solidFill>
          <a:ln>
            <a:solidFill>
              <a:schemeClr val="bg1"/>
            </a:solidFill>
          </a:ln>
          <a:effectLst>
            <a:glow rad="63500">
              <a:schemeClr val="accent2">
                <a:satMod val="175000"/>
                <a:alpha val="40000"/>
              </a:schemeClr>
            </a:glow>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300" b="1" u="sng" dirty="0">
                <a:latin typeface="Arial" panose="020B0604020202020204" pitchFamily="34" charset="0"/>
                <a:cs typeface="Arial" panose="020B0604020202020204" pitchFamily="34" charset="0"/>
              </a:rPr>
              <a:t>Residential Exemption </a:t>
            </a:r>
            <a:r>
              <a:rPr lang="en-US" sz="1800" b="1" u="sng" dirty="0">
                <a:latin typeface="Arial" panose="020B0604020202020204" pitchFamily="34" charset="0"/>
                <a:cs typeface="Arial" panose="020B0604020202020204" pitchFamily="34" charset="0"/>
              </a:rPr>
              <a:t>(1 of 2)</a:t>
            </a:r>
            <a:endParaRPr lang="en-US" sz="2300" dirty="0"/>
          </a:p>
        </p:txBody>
      </p:sp>
      <p:sp>
        <p:nvSpPr>
          <p:cNvPr id="10" name="Rectangle 9">
            <a:extLst>
              <a:ext uri="{FF2B5EF4-FFF2-40B4-BE49-F238E27FC236}">
                <a16:creationId xmlns:a16="http://schemas.microsoft.com/office/drawing/2014/main" id="{B6990BE7-46AD-9A19-DC0B-16182A916AD4}"/>
              </a:ext>
            </a:extLst>
          </p:cNvPr>
          <p:cNvSpPr/>
          <p:nvPr userDrawn="1"/>
        </p:nvSpPr>
        <p:spPr>
          <a:xfrm>
            <a:off x="486773" y="2704559"/>
            <a:ext cx="4867160" cy="1585049"/>
          </a:xfrm>
          <a:prstGeom prst="rect">
            <a:avLst/>
          </a:prstGeom>
          <a:solidFill>
            <a:sysClr val="window" lastClr="FFFFFF"/>
          </a:solidFill>
          <a:ln w="19050" cap="flat" cmpd="sng" algn="ctr">
            <a:solidFill>
              <a:sysClr val="windowText" lastClr="000000"/>
            </a:solidFill>
            <a:prstDash val="solid"/>
            <a:miter lim="800000"/>
          </a:ln>
          <a:effectLst>
            <a:glow rad="63500">
              <a:schemeClr val="accent2">
                <a:satMod val="175000"/>
                <a:alpha val="40000"/>
              </a:schemeClr>
            </a:glow>
          </a:effectLst>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Description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sng"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Reduces the assessed value of qualified residential property by a percentage of the average assessed value of all residentially classified property (0% to 35%) of the Avg</a:t>
            </a:r>
          </a:p>
        </p:txBody>
      </p:sp>
      <p:sp>
        <p:nvSpPr>
          <p:cNvPr id="11" name="Rectangle 10">
            <a:extLst>
              <a:ext uri="{FF2B5EF4-FFF2-40B4-BE49-F238E27FC236}">
                <a16:creationId xmlns:a16="http://schemas.microsoft.com/office/drawing/2014/main" id="{7B6A143F-B44B-8010-7438-CB62380E5365}"/>
              </a:ext>
            </a:extLst>
          </p:cNvPr>
          <p:cNvSpPr/>
          <p:nvPr userDrawn="1"/>
        </p:nvSpPr>
        <p:spPr>
          <a:xfrm>
            <a:off x="486773" y="4524048"/>
            <a:ext cx="4867160" cy="1323439"/>
          </a:xfrm>
          <a:prstGeom prst="rect">
            <a:avLst/>
          </a:prstGeom>
          <a:solidFill>
            <a:sysClr val="window" lastClr="FFFFFF"/>
          </a:solidFill>
          <a:ln w="19050" cap="flat" cmpd="sng" algn="ctr">
            <a:solidFill>
              <a:sysClr val="windowText" lastClr="000000"/>
            </a:solidFill>
            <a:prstDash val="solid"/>
            <a:miter lim="800000"/>
          </a:ln>
          <a:effectLst>
            <a:glow rad="63500">
              <a:schemeClr val="accent2">
                <a:satMod val="175000"/>
                <a:alpha val="40000"/>
              </a:schemeClr>
            </a:glow>
          </a:effectLst>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Qualifying Criteria for Property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Only residential properties</a:t>
            </a:r>
            <a:r>
              <a:rPr kumimoji="0" lang="en-US" sz="1600" b="0"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qualify</a:t>
            </a: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(Single Family, Condominium, etc.)</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Owner occupied as of 1/1/2025</a:t>
            </a:r>
          </a:p>
        </p:txBody>
      </p:sp>
      <p:sp>
        <p:nvSpPr>
          <p:cNvPr id="2" name="TextBox 1">
            <a:extLst>
              <a:ext uri="{FF2B5EF4-FFF2-40B4-BE49-F238E27FC236}">
                <a16:creationId xmlns:a16="http://schemas.microsoft.com/office/drawing/2014/main" id="{0F51E5D3-3235-0C64-29FA-E3AA10110F5F}"/>
              </a:ext>
            </a:extLst>
          </p:cNvPr>
          <p:cNvSpPr txBox="1"/>
          <p:nvPr userDrawn="1"/>
        </p:nvSpPr>
        <p:spPr>
          <a:xfrm>
            <a:off x="486774" y="524389"/>
            <a:ext cx="2194642" cy="338554"/>
          </a:xfrm>
          <a:prstGeom prst="rect">
            <a:avLst/>
          </a:prstGeom>
          <a:solidFill>
            <a:schemeClr val="bg1"/>
          </a:solidFill>
          <a:ln>
            <a:noFill/>
          </a:ln>
          <a:effectLst>
            <a:glow rad="635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1600" b="1" i="1" dirty="0">
                <a:latin typeface="Garamond" panose="02020404030301010803" pitchFamily="18" charset="0"/>
                <a:cs typeface="Arial" panose="020B0604020202020204" pitchFamily="34" charset="0"/>
              </a:rPr>
              <a:t>Classification Option 3</a:t>
            </a:r>
          </a:p>
        </p:txBody>
      </p:sp>
      <p:sp>
        <p:nvSpPr>
          <p:cNvPr id="15" name="Rectangle 14">
            <a:extLst>
              <a:ext uri="{FF2B5EF4-FFF2-40B4-BE49-F238E27FC236}">
                <a16:creationId xmlns:a16="http://schemas.microsoft.com/office/drawing/2014/main" id="{E56C839C-4BB7-61B1-301B-D6C2B56284F4}"/>
              </a:ext>
            </a:extLst>
          </p:cNvPr>
          <p:cNvSpPr/>
          <p:nvPr userDrawn="1"/>
        </p:nvSpPr>
        <p:spPr>
          <a:xfrm>
            <a:off x="486773" y="1392901"/>
            <a:ext cx="4867160" cy="1077218"/>
          </a:xfrm>
          <a:prstGeom prst="rect">
            <a:avLst/>
          </a:prstGeom>
          <a:solidFill>
            <a:sysClr val="window" lastClr="FFFFFF"/>
          </a:solidFill>
          <a:ln w="19050" cap="flat" cmpd="sng" algn="ctr">
            <a:solidFill>
              <a:sysClr val="windowText" lastClr="000000"/>
            </a:solidFill>
            <a:prstDash val="solid"/>
            <a:miter lim="800000"/>
          </a:ln>
          <a:effectLst>
            <a:glow rad="63500">
              <a:schemeClr val="accent2">
                <a:satMod val="175000"/>
                <a:alpha val="40000"/>
              </a:schemeClr>
            </a:glow>
          </a:effectLst>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Purpose / Intent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Provide real estate tax relief to those residential property owners that </a:t>
            </a:r>
            <a:r>
              <a:rPr kumimoji="0" lang="en-US" sz="1600" b="0" i="0" u="sng"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own &amp; occupy </a:t>
            </a: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their domicile</a:t>
            </a:r>
          </a:p>
        </p:txBody>
      </p:sp>
      <p:sp>
        <p:nvSpPr>
          <p:cNvPr id="19" name="Rectangle 18">
            <a:extLst>
              <a:ext uri="{FF2B5EF4-FFF2-40B4-BE49-F238E27FC236}">
                <a16:creationId xmlns:a16="http://schemas.microsoft.com/office/drawing/2014/main" id="{53992FAB-13E8-4DA7-5AF0-25652EAEADA6}"/>
              </a:ext>
            </a:extLst>
          </p:cNvPr>
          <p:cNvSpPr/>
          <p:nvPr userDrawn="1"/>
        </p:nvSpPr>
        <p:spPr>
          <a:xfrm>
            <a:off x="5815945" y="1102754"/>
            <a:ext cx="4867160" cy="738664"/>
          </a:xfrm>
          <a:prstGeom prst="rect">
            <a:avLst/>
          </a:prstGeom>
          <a:solidFill>
            <a:sysClr val="window" lastClr="FFFFFF"/>
          </a:solidFill>
          <a:ln w="19050" cap="flat" cmpd="sng" algn="ctr">
            <a:solidFill>
              <a:sysClr val="windowText" lastClr="000000"/>
            </a:solidFill>
            <a:prstDash val="solid"/>
            <a:miter lim="800000"/>
          </a:ln>
          <a:effectLst>
            <a:glow rad="63500">
              <a:schemeClr val="accent2">
                <a:satMod val="175000"/>
                <a:alpha val="40000"/>
              </a:schemeClr>
            </a:glow>
          </a:effectLst>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18 Massachusetts communities of adopted a Residential Exemption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noProof="0" dirty="0">
                <a:solidFill>
                  <a:prstClr val="black"/>
                </a:solidFill>
                <a:latin typeface="Arial" panose="020B0604020202020204" pitchFamily="34" charset="0"/>
                <a:cs typeface="Arial" panose="020B0604020202020204" pitchFamily="34" charset="0"/>
              </a:rPr>
              <a:t>Majority of these communities fall into 1 of 2 </a:t>
            </a: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categories</a:t>
            </a:r>
          </a:p>
        </p:txBody>
      </p:sp>
      <p:graphicFrame>
        <p:nvGraphicFramePr>
          <p:cNvPr id="20" name="Table 19">
            <a:extLst>
              <a:ext uri="{FF2B5EF4-FFF2-40B4-BE49-F238E27FC236}">
                <a16:creationId xmlns:a16="http://schemas.microsoft.com/office/drawing/2014/main" id="{A68C2746-5F76-D36A-C890-1418C7A78B40}"/>
              </a:ext>
            </a:extLst>
          </p:cNvPr>
          <p:cNvGraphicFramePr>
            <a:graphicFrameLocks noGrp="1"/>
          </p:cNvGraphicFramePr>
          <p:nvPr userDrawn="1">
            <p:extLst>
              <p:ext uri="{D42A27DB-BD31-4B8C-83A1-F6EECF244321}">
                <p14:modId xmlns:p14="http://schemas.microsoft.com/office/powerpoint/2010/main" val="2700117494"/>
              </p:ext>
            </p:extLst>
          </p:nvPr>
        </p:nvGraphicFramePr>
        <p:xfrm>
          <a:off x="5815945" y="2121031"/>
          <a:ext cx="2206264" cy="2112869"/>
        </p:xfrm>
        <a:graphic>
          <a:graphicData uri="http://schemas.openxmlformats.org/drawingml/2006/table">
            <a:tbl>
              <a:tblPr/>
              <a:tblGrid>
                <a:gridCol w="898027">
                  <a:extLst>
                    <a:ext uri="{9D8B030D-6E8A-4147-A177-3AD203B41FA5}">
                      <a16:colId xmlns:a16="http://schemas.microsoft.com/office/drawing/2014/main" val="1228595948"/>
                    </a:ext>
                  </a:extLst>
                </a:gridCol>
                <a:gridCol w="1308237">
                  <a:extLst>
                    <a:ext uri="{9D8B030D-6E8A-4147-A177-3AD203B41FA5}">
                      <a16:colId xmlns:a16="http://schemas.microsoft.com/office/drawing/2014/main" val="2265893891"/>
                    </a:ext>
                  </a:extLst>
                </a:gridCol>
              </a:tblGrid>
              <a:tr h="213589">
                <a:tc gridSpan="2">
                  <a:txBody>
                    <a:bodyPr/>
                    <a:lstStyle/>
                    <a:p>
                      <a:pPr algn="ctr" fontAlgn="b">
                        <a:buNone/>
                      </a:pPr>
                      <a:r>
                        <a:rPr lang="en-US" sz="1100" b="1" i="0" u="none" strike="noStrike">
                          <a:effectLst/>
                          <a:latin typeface="Arial" panose="020B0604020202020204" pitchFamily="34" charset="0"/>
                        </a:rPr>
                        <a:t>High Density Urban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US"/>
                    </a:p>
                  </a:txBody>
                  <a:tcPr/>
                </a:tc>
                <a:extLst>
                  <a:ext uri="{0D108BD9-81ED-4DB2-BD59-A6C34878D82A}">
                    <a16:rowId xmlns:a16="http://schemas.microsoft.com/office/drawing/2014/main" val="2265183614"/>
                  </a:ext>
                </a:extLst>
              </a:tr>
              <a:tr h="189928">
                <a:tc>
                  <a:txBody>
                    <a:bodyPr/>
                    <a:lstStyle/>
                    <a:p>
                      <a:pPr algn="ctr" rtl="0" fontAlgn="b">
                        <a:buNone/>
                      </a:pPr>
                      <a:r>
                        <a:rPr lang="en-US" sz="1100" b="1" i="0" u="none" strike="noStrike">
                          <a:effectLst/>
                          <a:latin typeface="Arial" panose="020B0604020202020204" pitchFamily="34" charset="0"/>
                        </a:rPr>
                        <a:t>Municipality</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buNone/>
                      </a:pPr>
                      <a:r>
                        <a:rPr lang="en-US" sz="1100" b="1" i="0" u="none" strike="noStrike" dirty="0">
                          <a:effectLst/>
                          <a:latin typeface="Arial" panose="020B0604020202020204" pitchFamily="34" charset="0"/>
                        </a:rPr>
                        <a:t>Res Exemption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99950915"/>
                  </a:ext>
                </a:extLst>
              </a:tr>
              <a:tr h="189928">
                <a:tc>
                  <a:txBody>
                    <a:bodyPr/>
                    <a:lstStyle/>
                    <a:p>
                      <a:pPr algn="ctr" rtl="0" fontAlgn="ctr">
                        <a:buNone/>
                      </a:pPr>
                      <a:r>
                        <a:rPr lang="en-US" sz="1100" b="0" i="0" u="none" strike="noStrike">
                          <a:solidFill>
                            <a:srgbClr val="000000"/>
                          </a:solidFill>
                          <a:effectLst/>
                          <a:latin typeface="Arial" panose="020B0604020202020204" pitchFamily="34" charset="0"/>
                        </a:rPr>
                        <a:t>Boston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US" sz="1100" b="0" i="0" u="none" strike="noStrike">
                          <a:solidFill>
                            <a:srgbClr val="000000"/>
                          </a:solidFill>
                          <a:effectLst/>
                          <a:latin typeface="Arial" panose="020B0604020202020204" pitchFamily="34" charset="0"/>
                        </a:rPr>
                        <a:t>35%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717489"/>
                  </a:ext>
                </a:extLst>
              </a:tr>
              <a:tr h="189928">
                <a:tc>
                  <a:txBody>
                    <a:bodyPr/>
                    <a:lstStyle/>
                    <a:p>
                      <a:pPr algn="ctr" rtl="0" fontAlgn="ctr">
                        <a:buNone/>
                      </a:pPr>
                      <a:r>
                        <a:rPr lang="en-US" sz="1100" b="0" i="0" u="none" strike="noStrike">
                          <a:solidFill>
                            <a:srgbClr val="000000"/>
                          </a:solidFill>
                          <a:effectLst/>
                          <a:latin typeface="Arial" panose="020B0604020202020204" pitchFamily="34" charset="0"/>
                        </a:rPr>
                        <a:t>Brookline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US" sz="1100" b="0" i="0" u="none" strike="noStrike" dirty="0">
                          <a:solidFill>
                            <a:srgbClr val="000000"/>
                          </a:solidFill>
                          <a:effectLst/>
                          <a:latin typeface="Arial" panose="020B0604020202020204" pitchFamily="34" charset="0"/>
                        </a:rPr>
                        <a:t>21%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69323898"/>
                  </a:ext>
                </a:extLst>
              </a:tr>
              <a:tr h="189928">
                <a:tc>
                  <a:txBody>
                    <a:bodyPr/>
                    <a:lstStyle/>
                    <a:p>
                      <a:pPr algn="ctr" rtl="0" fontAlgn="ctr">
                        <a:buNone/>
                      </a:pPr>
                      <a:r>
                        <a:rPr lang="en-US" sz="1100" b="0" i="0" u="none" strike="noStrike">
                          <a:solidFill>
                            <a:srgbClr val="000000"/>
                          </a:solidFill>
                          <a:effectLst/>
                          <a:latin typeface="Arial" panose="020B0604020202020204" pitchFamily="34" charset="0"/>
                        </a:rPr>
                        <a:t>Cambridge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US" sz="1100" b="0" i="0" u="none" strike="noStrike">
                          <a:solidFill>
                            <a:srgbClr val="000000"/>
                          </a:solidFill>
                          <a:effectLst/>
                          <a:latin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0095642"/>
                  </a:ext>
                </a:extLst>
              </a:tr>
              <a:tr h="189928">
                <a:tc>
                  <a:txBody>
                    <a:bodyPr/>
                    <a:lstStyle/>
                    <a:p>
                      <a:pPr algn="ctr" rtl="0" fontAlgn="ctr">
                        <a:buNone/>
                      </a:pPr>
                      <a:r>
                        <a:rPr lang="en-US" sz="1100" b="0" i="0" u="none" strike="noStrike">
                          <a:solidFill>
                            <a:srgbClr val="000000"/>
                          </a:solidFill>
                          <a:effectLst/>
                          <a:latin typeface="Arial" panose="020B0604020202020204" pitchFamily="34" charset="0"/>
                        </a:rPr>
                        <a:t>Chelsea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US" sz="1100" b="0" i="0" u="none" strike="noStrike">
                          <a:solidFill>
                            <a:srgbClr val="000000"/>
                          </a:solidFill>
                          <a:effectLst/>
                          <a:latin typeface="Arial" panose="020B0604020202020204" pitchFamily="34" charset="0"/>
                        </a:rPr>
                        <a:t>35%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69787706"/>
                  </a:ext>
                </a:extLst>
              </a:tr>
              <a:tr h="189928">
                <a:tc>
                  <a:txBody>
                    <a:bodyPr/>
                    <a:lstStyle/>
                    <a:p>
                      <a:pPr algn="ctr" rtl="0" fontAlgn="ctr">
                        <a:buNone/>
                      </a:pPr>
                      <a:r>
                        <a:rPr lang="en-US" sz="1100" b="0" i="0" u="none" strike="noStrike">
                          <a:solidFill>
                            <a:srgbClr val="000000"/>
                          </a:solidFill>
                          <a:effectLst/>
                          <a:latin typeface="Arial" panose="020B0604020202020204" pitchFamily="34" charset="0"/>
                        </a:rPr>
                        <a:t>Everett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US" sz="1100" b="0" i="0" u="none" strike="noStrike">
                          <a:solidFill>
                            <a:srgbClr val="000000"/>
                          </a:solidFill>
                          <a:effectLst/>
                          <a:latin typeface="Arial" panose="020B0604020202020204" pitchFamily="34" charset="0"/>
                        </a:rPr>
                        <a:t>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8363973"/>
                  </a:ext>
                </a:extLst>
              </a:tr>
              <a:tr h="189928">
                <a:tc>
                  <a:txBody>
                    <a:bodyPr/>
                    <a:lstStyle/>
                    <a:p>
                      <a:pPr algn="ctr" rtl="0" fontAlgn="ctr">
                        <a:buNone/>
                      </a:pPr>
                      <a:r>
                        <a:rPr lang="en-US" sz="1100" b="0" i="0" u="none" strike="noStrike">
                          <a:solidFill>
                            <a:srgbClr val="000000"/>
                          </a:solidFill>
                          <a:effectLst/>
                          <a:latin typeface="Arial" panose="020B0604020202020204" pitchFamily="34" charset="0"/>
                        </a:rPr>
                        <a:t>Malden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US" sz="1100" b="0" i="0" u="none" strike="noStrike">
                          <a:solidFill>
                            <a:srgbClr val="000000"/>
                          </a:solidFill>
                          <a:effectLst/>
                          <a:latin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79718616"/>
                  </a:ext>
                </a:extLst>
              </a:tr>
              <a:tr h="189928">
                <a:tc>
                  <a:txBody>
                    <a:bodyPr/>
                    <a:lstStyle/>
                    <a:p>
                      <a:pPr algn="ctr" rtl="0" fontAlgn="ctr">
                        <a:buNone/>
                      </a:pPr>
                      <a:r>
                        <a:rPr lang="en-US" sz="1100" b="0" i="0" u="none" strike="noStrike">
                          <a:solidFill>
                            <a:srgbClr val="000000"/>
                          </a:solidFill>
                          <a:effectLst/>
                          <a:latin typeface="Arial" panose="020B0604020202020204" pitchFamily="34" charset="0"/>
                        </a:rPr>
                        <a:t>Somerville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US" sz="1100" b="0" i="0" u="none" strike="noStrike">
                          <a:solidFill>
                            <a:srgbClr val="000000"/>
                          </a:solidFill>
                          <a:effectLst/>
                          <a:latin typeface="Arial" panose="020B0604020202020204" pitchFamily="34" charset="0"/>
                        </a:rPr>
                        <a:t>35%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37466497"/>
                  </a:ext>
                </a:extLst>
              </a:tr>
              <a:tr h="189928">
                <a:tc>
                  <a:txBody>
                    <a:bodyPr/>
                    <a:lstStyle/>
                    <a:p>
                      <a:pPr algn="ctr" rtl="0" fontAlgn="ctr">
                        <a:buNone/>
                      </a:pPr>
                      <a:r>
                        <a:rPr lang="en-US" sz="1100" b="0" i="0" u="none" strike="noStrike">
                          <a:solidFill>
                            <a:srgbClr val="000000"/>
                          </a:solidFill>
                          <a:effectLst/>
                          <a:latin typeface="Arial" panose="020B0604020202020204" pitchFamily="34" charset="0"/>
                        </a:rPr>
                        <a:t>Waltham</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US" sz="1100" b="0" i="0" u="none" strike="noStrike">
                          <a:solidFill>
                            <a:srgbClr val="000000"/>
                          </a:solidFill>
                          <a:effectLst/>
                          <a:latin typeface="Arial" panose="020B0604020202020204" pitchFamily="34" charset="0"/>
                        </a:rPr>
                        <a:t>35%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5820420"/>
                  </a:ext>
                </a:extLst>
              </a:tr>
              <a:tr h="189928">
                <a:tc>
                  <a:txBody>
                    <a:bodyPr/>
                    <a:lstStyle/>
                    <a:p>
                      <a:pPr algn="ctr" rtl="0" fontAlgn="ctr">
                        <a:buNone/>
                      </a:pPr>
                      <a:r>
                        <a:rPr lang="en-US" sz="1100" b="0" i="0" u="none" strike="noStrike" dirty="0">
                          <a:solidFill>
                            <a:srgbClr val="000000"/>
                          </a:solidFill>
                          <a:effectLst/>
                          <a:latin typeface="Arial" panose="020B0604020202020204" pitchFamily="34" charset="0"/>
                        </a:rPr>
                        <a:t>Watertown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US" sz="1100" b="0" i="0" u="none" strike="noStrike" dirty="0">
                          <a:solidFill>
                            <a:srgbClr val="000000"/>
                          </a:solidFill>
                          <a:effectLst/>
                          <a:latin typeface="Arial" panose="020B0604020202020204" pitchFamily="34" charset="0"/>
                        </a:rPr>
                        <a:t>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1691628"/>
                  </a:ext>
                </a:extLst>
              </a:tr>
            </a:tbl>
          </a:graphicData>
        </a:graphic>
      </p:graphicFrame>
      <p:sp>
        <p:nvSpPr>
          <p:cNvPr id="21" name="Rectangle 20">
            <a:extLst>
              <a:ext uri="{FF2B5EF4-FFF2-40B4-BE49-F238E27FC236}">
                <a16:creationId xmlns:a16="http://schemas.microsoft.com/office/drawing/2014/main" id="{4B808FE3-8167-58B1-4E24-05A0DA25E562}"/>
              </a:ext>
            </a:extLst>
          </p:cNvPr>
          <p:cNvSpPr/>
          <p:nvPr userDrawn="1"/>
        </p:nvSpPr>
        <p:spPr>
          <a:xfrm>
            <a:off x="8393214" y="2791437"/>
            <a:ext cx="3312013" cy="830997"/>
          </a:xfrm>
          <a:prstGeom prst="rect">
            <a:avLst/>
          </a:prstGeom>
          <a:solidFill>
            <a:sysClr val="window" lastClr="FFFFFF"/>
          </a:solidFill>
          <a:ln w="19050" cap="flat" cmpd="sng" algn="ctr">
            <a:solidFill>
              <a:sysClr val="windowText" lastClr="000000"/>
            </a:solidFill>
            <a:prstDash val="solid"/>
            <a:miter lim="800000"/>
          </a:ln>
          <a:effectLst>
            <a:glow rad="63500">
              <a:schemeClr val="accent2">
                <a:satMod val="175000"/>
                <a:alpha val="40000"/>
              </a:schemeClr>
            </a:glo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High-Density Urban </a:t>
            </a:r>
            <a:r>
              <a:rPr kumimoji="0" lang="en-US"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high percentage on unqualified residential property (apartments, rental properties) such as Boston, Brookline Cambridge, Sommerville </a:t>
            </a:r>
          </a:p>
        </p:txBody>
      </p:sp>
      <p:sp>
        <p:nvSpPr>
          <p:cNvPr id="22" name="Rectangle 21">
            <a:extLst>
              <a:ext uri="{FF2B5EF4-FFF2-40B4-BE49-F238E27FC236}">
                <a16:creationId xmlns:a16="http://schemas.microsoft.com/office/drawing/2014/main" id="{1581B96E-B7AF-9F82-BBBA-07A1AABA5F27}"/>
              </a:ext>
            </a:extLst>
          </p:cNvPr>
          <p:cNvSpPr/>
          <p:nvPr userDrawn="1"/>
        </p:nvSpPr>
        <p:spPr>
          <a:xfrm>
            <a:off x="8484222" y="5028352"/>
            <a:ext cx="2865741" cy="461665"/>
          </a:xfrm>
          <a:prstGeom prst="rect">
            <a:avLst/>
          </a:prstGeom>
          <a:solidFill>
            <a:sysClr val="window" lastClr="FFFFFF"/>
          </a:solidFill>
          <a:ln w="19050" cap="flat" cmpd="sng" algn="ctr">
            <a:solidFill>
              <a:sysClr val="windowText" lastClr="000000"/>
            </a:solidFill>
            <a:prstDash val="solid"/>
            <a:miter lim="800000"/>
          </a:ln>
          <a:effectLst>
            <a:glow rad="63500">
              <a:schemeClr val="accent2">
                <a:satMod val="175000"/>
                <a:alpha val="40000"/>
              </a:schemeClr>
            </a:glo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Resort</a:t>
            </a:r>
            <a:r>
              <a:rPr kumimoji="0" lang="en-US"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a:t>
            </a:r>
            <a:r>
              <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High percentage of 2</a:t>
            </a:r>
            <a:r>
              <a:rPr kumimoji="0" lang="en-US" sz="1200" b="0" i="0" u="none" strike="noStrike" kern="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rPr>
              <a:t>nd</a:t>
            </a:r>
            <a:r>
              <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homes (Barnstable, Mashpee, Truro, Wellfleet)</a:t>
            </a:r>
          </a:p>
        </p:txBody>
      </p:sp>
      <p:graphicFrame>
        <p:nvGraphicFramePr>
          <p:cNvPr id="24" name="Table 23">
            <a:extLst>
              <a:ext uri="{FF2B5EF4-FFF2-40B4-BE49-F238E27FC236}">
                <a16:creationId xmlns:a16="http://schemas.microsoft.com/office/drawing/2014/main" id="{2D155D45-6BB4-D8AC-8741-8A1CE53A25A0}"/>
              </a:ext>
            </a:extLst>
          </p:cNvPr>
          <p:cNvGraphicFramePr>
            <a:graphicFrameLocks noGrp="1"/>
          </p:cNvGraphicFramePr>
          <p:nvPr userDrawn="1">
            <p:extLst>
              <p:ext uri="{D42A27DB-BD31-4B8C-83A1-F6EECF244321}">
                <p14:modId xmlns:p14="http://schemas.microsoft.com/office/powerpoint/2010/main" val="157127139"/>
              </p:ext>
            </p:extLst>
          </p:nvPr>
        </p:nvGraphicFramePr>
        <p:xfrm>
          <a:off x="5815945" y="4351445"/>
          <a:ext cx="2206265" cy="1815480"/>
        </p:xfrm>
        <a:graphic>
          <a:graphicData uri="http://schemas.openxmlformats.org/drawingml/2006/table">
            <a:tbl>
              <a:tblPr/>
              <a:tblGrid>
                <a:gridCol w="933647">
                  <a:extLst>
                    <a:ext uri="{9D8B030D-6E8A-4147-A177-3AD203B41FA5}">
                      <a16:colId xmlns:a16="http://schemas.microsoft.com/office/drawing/2014/main" val="3976787562"/>
                    </a:ext>
                  </a:extLst>
                </a:gridCol>
                <a:gridCol w="1272618">
                  <a:extLst>
                    <a:ext uri="{9D8B030D-6E8A-4147-A177-3AD203B41FA5}">
                      <a16:colId xmlns:a16="http://schemas.microsoft.com/office/drawing/2014/main" val="162879966"/>
                    </a:ext>
                  </a:extLst>
                </a:gridCol>
              </a:tblGrid>
              <a:tr h="169363">
                <a:tc gridSpan="2">
                  <a:txBody>
                    <a:bodyPr/>
                    <a:lstStyle/>
                    <a:p>
                      <a:pPr algn="ctr" fontAlgn="b">
                        <a:buNone/>
                      </a:pPr>
                      <a:r>
                        <a:rPr lang="en-US" sz="1100" b="1" i="0" u="none" strike="noStrike" dirty="0">
                          <a:effectLst/>
                          <a:latin typeface="Arial" panose="020B0604020202020204" pitchFamily="34" charset="0"/>
                        </a:rPr>
                        <a:t>Resort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tc hMerge="1">
                  <a:txBody>
                    <a:bodyPr/>
                    <a:lstStyle/>
                    <a:p>
                      <a:endParaRPr lang="en-US"/>
                    </a:p>
                  </a:txBody>
                  <a:tcPr/>
                </a:tc>
                <a:extLst>
                  <a:ext uri="{0D108BD9-81ED-4DB2-BD59-A6C34878D82A}">
                    <a16:rowId xmlns:a16="http://schemas.microsoft.com/office/drawing/2014/main" val="4015918406"/>
                  </a:ext>
                </a:extLst>
              </a:tr>
              <a:tr h="183077">
                <a:tc>
                  <a:txBody>
                    <a:bodyPr/>
                    <a:lstStyle/>
                    <a:p>
                      <a:pPr algn="ctr" rtl="0" fontAlgn="b">
                        <a:buNone/>
                      </a:pPr>
                      <a:r>
                        <a:rPr lang="en-US" sz="1200" b="1" i="0" u="none" strike="noStrike">
                          <a:effectLst/>
                          <a:latin typeface="Arial" panose="020B0604020202020204" pitchFamily="34" charset="0"/>
                        </a:rPr>
                        <a:t>Municipality</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algn="ctr" rtl="0" fontAlgn="b">
                        <a:buNone/>
                      </a:pPr>
                      <a:r>
                        <a:rPr lang="en-US" sz="1100" b="1" i="0" u="none" strike="noStrike" dirty="0">
                          <a:effectLst/>
                          <a:latin typeface="Arial" panose="020B0604020202020204" pitchFamily="34" charset="0"/>
                        </a:rPr>
                        <a:t>Res Exemption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3555509037"/>
                  </a:ext>
                </a:extLst>
              </a:tr>
              <a:tr h="169363">
                <a:tc>
                  <a:txBody>
                    <a:bodyPr/>
                    <a:lstStyle/>
                    <a:p>
                      <a:pPr algn="ctr" rtl="0" fontAlgn="ctr">
                        <a:buNone/>
                      </a:pPr>
                      <a:r>
                        <a:rPr lang="en-US" sz="1200" b="0" i="0" u="none" strike="noStrike">
                          <a:solidFill>
                            <a:srgbClr val="000000"/>
                          </a:solidFill>
                          <a:effectLst/>
                          <a:latin typeface="Arial" panose="020B0604020202020204" pitchFamily="34" charset="0"/>
                        </a:rPr>
                        <a:t>Barnstable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US" sz="1100" b="0" i="0" u="none" strike="noStrike">
                          <a:solidFill>
                            <a:srgbClr val="000000"/>
                          </a:solidFill>
                          <a:effectLst/>
                          <a:latin typeface="Arial" panose="020B0604020202020204" pitchFamily="34" charset="0"/>
                        </a:rPr>
                        <a:t>20%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13892106"/>
                  </a:ext>
                </a:extLst>
              </a:tr>
              <a:tr h="169363">
                <a:tc>
                  <a:txBody>
                    <a:bodyPr/>
                    <a:lstStyle/>
                    <a:p>
                      <a:pPr algn="ctr" rtl="0" fontAlgn="ctr">
                        <a:buNone/>
                      </a:pPr>
                      <a:r>
                        <a:rPr lang="en-US" sz="1200" b="0" i="0" u="none" strike="noStrike">
                          <a:solidFill>
                            <a:srgbClr val="000000"/>
                          </a:solidFill>
                          <a:effectLst/>
                          <a:latin typeface="Arial" panose="020B0604020202020204" pitchFamily="34" charset="0"/>
                        </a:rPr>
                        <a:t>Mashpee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buNone/>
                      </a:pPr>
                      <a:r>
                        <a:rPr lang="en-US" sz="1100" b="0" i="0" u="none" strike="noStrike">
                          <a:solidFill>
                            <a:srgbClr val="000000"/>
                          </a:solidFill>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8835844"/>
                  </a:ext>
                </a:extLst>
              </a:tr>
              <a:tr h="169363">
                <a:tc>
                  <a:txBody>
                    <a:bodyPr/>
                    <a:lstStyle/>
                    <a:p>
                      <a:pPr algn="ctr" rtl="0" fontAlgn="ctr">
                        <a:buNone/>
                      </a:pPr>
                      <a:r>
                        <a:rPr lang="en-US" sz="1200" b="0" i="0" u="none" strike="noStrike">
                          <a:solidFill>
                            <a:srgbClr val="000000"/>
                          </a:solidFill>
                          <a:effectLst/>
                          <a:latin typeface="Arial" panose="020B0604020202020204" pitchFamily="34" charset="0"/>
                        </a:rPr>
                        <a:t>Nantucket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US" sz="1100" b="0" i="0" u="none" strike="noStrike" dirty="0">
                          <a:solidFill>
                            <a:srgbClr val="000000"/>
                          </a:solidFill>
                          <a:effectLst/>
                          <a:latin typeface="Arial" panose="020B0604020202020204" pitchFamily="34" charset="0"/>
                        </a:rPr>
                        <a:t>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7081104"/>
                  </a:ext>
                </a:extLst>
              </a:tr>
              <a:tr h="169363">
                <a:tc>
                  <a:txBody>
                    <a:bodyPr/>
                    <a:lstStyle/>
                    <a:p>
                      <a:pPr algn="ctr" rtl="0" fontAlgn="ctr">
                        <a:buNone/>
                      </a:pPr>
                      <a:r>
                        <a:rPr lang="en-US" sz="1200" b="0" i="0" u="none" strike="noStrike">
                          <a:solidFill>
                            <a:srgbClr val="000000"/>
                          </a:solidFill>
                          <a:effectLst/>
                          <a:latin typeface="Arial" panose="020B0604020202020204" pitchFamily="34" charset="0"/>
                        </a:rPr>
                        <a:t>Oak Bluffs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buNone/>
                      </a:pPr>
                      <a:r>
                        <a:rPr lang="en-US" sz="1100" b="0" i="0" u="none" strike="noStrike">
                          <a:solidFill>
                            <a:srgbClr val="000000"/>
                          </a:solidFill>
                          <a:effectLst/>
                          <a:latin typeface="Arial" panose="020B0604020202020204" pitchFamily="34" charset="0"/>
                        </a:rPr>
                        <a:t>15%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3437809943"/>
                  </a:ext>
                </a:extLst>
              </a:tr>
              <a:tr h="169363">
                <a:tc>
                  <a:txBody>
                    <a:bodyPr/>
                    <a:lstStyle/>
                    <a:p>
                      <a:pPr algn="ctr" rtl="0" fontAlgn="ctr">
                        <a:buNone/>
                      </a:pPr>
                      <a:r>
                        <a:rPr lang="en-US" sz="1200" b="0" i="0" u="none" strike="noStrike">
                          <a:solidFill>
                            <a:srgbClr val="000000"/>
                          </a:solidFill>
                          <a:effectLst/>
                          <a:latin typeface="Arial" panose="020B0604020202020204" pitchFamily="34" charset="0"/>
                        </a:rPr>
                        <a:t>Provincetown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US" sz="1100" b="0" i="0" u="none" strike="noStrike">
                          <a:solidFill>
                            <a:srgbClr val="000000"/>
                          </a:solidFill>
                          <a:effectLst/>
                          <a:latin typeface="Arial" panose="020B0604020202020204" pitchFamily="34" charset="0"/>
                        </a:rPr>
                        <a:t>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10686601"/>
                  </a:ext>
                </a:extLst>
              </a:tr>
              <a:tr h="169363">
                <a:tc>
                  <a:txBody>
                    <a:bodyPr/>
                    <a:lstStyle/>
                    <a:p>
                      <a:pPr algn="ctr" rtl="0" fontAlgn="ctr">
                        <a:buNone/>
                      </a:pPr>
                      <a:r>
                        <a:rPr lang="en-US" sz="1200" b="0" i="0" u="none" strike="noStrike">
                          <a:solidFill>
                            <a:srgbClr val="000000"/>
                          </a:solidFill>
                          <a:effectLst/>
                          <a:latin typeface="Arial" panose="020B0604020202020204" pitchFamily="34" charset="0"/>
                        </a:rPr>
                        <a:t>Tisbury</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buNone/>
                      </a:pPr>
                      <a:r>
                        <a:rPr lang="en-US" sz="1100" b="0" i="0" u="none" strike="noStrike">
                          <a:solidFill>
                            <a:srgbClr val="000000"/>
                          </a:solidFill>
                          <a:effectLst/>
                          <a:latin typeface="Arial" panose="020B0604020202020204" pitchFamily="34" charset="0"/>
                        </a:rPr>
                        <a:t>18%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4067930242"/>
                  </a:ext>
                </a:extLst>
              </a:tr>
              <a:tr h="169363">
                <a:tc>
                  <a:txBody>
                    <a:bodyPr/>
                    <a:lstStyle/>
                    <a:p>
                      <a:pPr algn="ctr" rtl="0" fontAlgn="ctr">
                        <a:buNone/>
                      </a:pPr>
                      <a:r>
                        <a:rPr lang="en-US" sz="1200" b="0" i="0" u="none" strike="noStrike">
                          <a:solidFill>
                            <a:srgbClr val="000000"/>
                          </a:solidFill>
                          <a:effectLst/>
                          <a:latin typeface="Arial" panose="020B0604020202020204" pitchFamily="34" charset="0"/>
                        </a:rPr>
                        <a:t>Truro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en-US" sz="1100" b="0" i="0" u="none" strike="noStrike">
                          <a:solidFill>
                            <a:srgbClr val="000000"/>
                          </a:solidFill>
                          <a:effectLst/>
                          <a:latin typeface="Arial" panose="020B0604020202020204" pitchFamily="34" charset="0"/>
                        </a:rPr>
                        <a:t>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0117473"/>
                  </a:ext>
                </a:extLst>
              </a:tr>
              <a:tr h="169363">
                <a:tc>
                  <a:txBody>
                    <a:bodyPr/>
                    <a:lstStyle/>
                    <a:p>
                      <a:pPr algn="ctr" rtl="0" fontAlgn="ctr">
                        <a:buNone/>
                      </a:pPr>
                      <a:r>
                        <a:rPr lang="en-US" sz="1200" b="0" i="0" u="none" strike="noStrike">
                          <a:solidFill>
                            <a:srgbClr val="000000"/>
                          </a:solidFill>
                          <a:effectLst/>
                          <a:latin typeface="Arial" panose="020B0604020202020204" pitchFamily="34" charset="0"/>
                        </a:rPr>
                        <a:t>Wellfleet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buNone/>
                      </a:pPr>
                      <a:r>
                        <a:rPr lang="en-US" sz="1100" b="0" i="0" u="none" strike="noStrike" dirty="0">
                          <a:solidFill>
                            <a:srgbClr val="000000"/>
                          </a:solidFill>
                          <a:effectLst/>
                          <a:latin typeface="Arial" panose="020B0604020202020204" pitchFamily="34" charset="0"/>
                        </a:rPr>
                        <a:t>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926711754"/>
                  </a:ext>
                </a:extLst>
              </a:tr>
            </a:tbl>
          </a:graphicData>
        </a:graphic>
      </p:graphicFrame>
    </p:spTree>
    <p:extLst>
      <p:ext uri="{BB962C8B-B14F-4D97-AF65-F5344CB8AC3E}">
        <p14:creationId xmlns:p14="http://schemas.microsoft.com/office/powerpoint/2010/main" val="418892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extLst>
              <a:ext uri="{BEBA8EAE-BF5A-486C-A8C5-ECC9F3942E4B}">
                <a14:imgProps xmlns:a14="http://schemas.microsoft.com/office/drawing/2010/main">
                  <a14:imgLayer r:embed="rId15">
                    <a14:imgEffect>
                      <a14:artisticCrisscrossEtching trans="21000" pressure="0"/>
                    </a14:imgEffect>
                  </a14:imgLayer>
                </a14:imgProps>
              </a:ext>
            </a:extLst>
          </a:blip>
          <a:srcRect/>
          <a:stretch>
            <a:fillRect l="2500" t="5000" r="2500" b="5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826803-FB4C-B03C-D84D-86CE7C47179F}"/>
              </a:ext>
            </a:extLst>
          </p:cNvPr>
          <p:cNvSpPr/>
          <p:nvPr userDrawn="1"/>
        </p:nvSpPr>
        <p:spPr>
          <a:xfrm>
            <a:off x="0" y="0"/>
            <a:ext cx="12192000" cy="6858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4552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4" r:id="rId7"/>
    <p:sldLayoutId id="2147483655" r:id="rId8"/>
    <p:sldLayoutId id="2147483657" r:id="rId9"/>
    <p:sldLayoutId id="2147483658" r:id="rId10"/>
    <p:sldLayoutId id="2147483660"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091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0461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0656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047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654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645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0001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6545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071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024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6916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9610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34831</TotalTime>
  <Words>0</Words>
  <Application>Microsoft Office PowerPoint</Application>
  <PresentationFormat>Widescreen</PresentationFormat>
  <Paragraphs>0</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Arial</vt:lpstr>
      <vt:lpstr>Arial Black</vt:lpstr>
      <vt:lpstr>Calibri</vt:lpstr>
      <vt:lpstr>Century Gothic</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Brian Macdonald</dc:creator>
  <cp:lastModifiedBy>Brian Macdonald</cp:lastModifiedBy>
  <cp:revision>3</cp:revision>
  <cp:lastPrinted>2025-11-12T18:04:08Z</cp:lastPrinted>
  <dcterms:created xsi:type="dcterms:W3CDTF">2025-10-15T18:58:17Z</dcterms:created>
  <dcterms:modified xsi:type="dcterms:W3CDTF">2025-11-18T17:54:36Z</dcterms:modified>
</cp:coreProperties>
</file>